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6" r:id="rId2"/>
    <p:sldId id="328" r:id="rId3"/>
    <p:sldId id="329" r:id="rId4"/>
    <p:sldId id="365" r:id="rId5"/>
    <p:sldId id="364" r:id="rId6"/>
    <p:sldId id="332" r:id="rId7"/>
    <p:sldId id="340" r:id="rId8"/>
    <p:sldId id="342" r:id="rId9"/>
    <p:sldId id="366" r:id="rId10"/>
    <p:sldId id="370" r:id="rId11"/>
    <p:sldId id="371" r:id="rId12"/>
    <p:sldId id="372" r:id="rId13"/>
    <p:sldId id="373" r:id="rId14"/>
    <p:sldId id="344" r:id="rId15"/>
    <p:sldId id="367" r:id="rId16"/>
    <p:sldId id="368" r:id="rId17"/>
    <p:sldId id="295" r:id="rId18"/>
    <p:sldId id="369" r:id="rId19"/>
    <p:sldId id="350" r:id="rId20"/>
    <p:sldId id="348" r:id="rId21"/>
    <p:sldId id="349" r:id="rId22"/>
    <p:sldId id="351" r:id="rId23"/>
    <p:sldId id="352" r:id="rId24"/>
    <p:sldId id="353" r:id="rId25"/>
    <p:sldId id="356" r:id="rId26"/>
    <p:sldId id="354" r:id="rId27"/>
    <p:sldId id="359" r:id="rId28"/>
    <p:sldId id="374" r:id="rId29"/>
    <p:sldId id="357" r:id="rId30"/>
    <p:sldId id="358" r:id="rId31"/>
    <p:sldId id="360" r:id="rId32"/>
    <p:sldId id="361" r:id="rId33"/>
    <p:sldId id="375" r:id="rId34"/>
    <p:sldId id="362" r:id="rId35"/>
    <p:sldId id="363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92AA2"/>
    <a:srgbClr val="FE230C"/>
    <a:srgbClr val="660033"/>
    <a:srgbClr val="1D1496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57" autoAdjust="0"/>
  </p:normalViewPr>
  <p:slideViewPr>
    <p:cSldViewPr>
      <p:cViewPr varScale="1">
        <p:scale>
          <a:sx n="74" d="100"/>
          <a:sy n="74" d="100"/>
        </p:scale>
        <p:origin x="-930" y="-90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20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2015-12-15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975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A39473-96D3-4D28-9DFD-4BC9A53F9C2C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DD3F56-11D8-4B9B-9E72-1D7C31B77022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spcBef>
                <a:spcPts val="500"/>
              </a:spcBef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 marL="628650" indent="-265113">
              <a:defRPr lang="zh-CN" altLang="en-US" sz="2800" b="0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 marL="977900" indent="-228600"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 marL="1347788" indent="-228600"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1619250" indent="-142875">
              <a:buFont typeface="Arial" pitchFamily="34" charset="0"/>
              <a:buChar char="•"/>
              <a:defRPr lang="zh-CN" altLang="en-US" sz="2400" b="0" dirty="0">
                <a:solidFill>
                  <a:srgbClr val="660033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video" Target="file:///D:\&#25945;&#23398;\&#35780;&#20272;\&#35780;&#20272;1\&#22810;&#23186;&#20307;\&#26412;&#31185;\&#36523;&#20307;&#35780;&#20272;\&#35780;&#20272;&#24635;&#35770;\00_0079_2009-07-19_142403.AVI" TargetMode="External"/><Relationship Id="rId1" Type="http://schemas.openxmlformats.org/officeDocument/2006/relationships/video" Target="file:///D:\&#25945;&#23398;\&#35780;&#20272;\&#35780;&#20272;1\&#22810;&#23186;&#20307;\&#26412;&#31185;\&#36523;&#20307;&#35780;&#20272;\&#35780;&#20272;&#24635;&#35770;\00_0077_2009-07-19_142255.AVI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第二节 一般评估</a:t>
            </a:r>
            <a:endParaRPr lang="en-US" altLang="zh-CN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CN" altLang="en-US" sz="44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SzTx/>
              <a:buFont typeface="Wingdings" pitchFamily="2" charset="2"/>
              <a:buAutoNum type="arabicPeriod"/>
            </a:pPr>
            <a:r>
              <a:rPr lang="zh-CN" altLang="en-US" sz="2800" dirty="0" smtClean="0">
                <a:latin typeface="Times New Roman" pitchFamily="18" charset="0"/>
              </a:rPr>
              <a:t>嗜睡</a:t>
            </a:r>
            <a:r>
              <a:rPr lang="en-US" altLang="zh-CN" sz="2800" i="1" dirty="0" smtClean="0">
                <a:latin typeface="Times New Roman" pitchFamily="18" charset="0"/>
              </a:rPr>
              <a:t>somnolence</a:t>
            </a:r>
          </a:p>
          <a:p>
            <a:pPr marL="990600" lvl="1" indent="-533400" eaLnBrk="1" hangingPunct="1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病理性睡眠状态</a:t>
            </a:r>
          </a:p>
          <a:p>
            <a:pPr marL="990600" lvl="1" indent="-533400" eaLnBrk="1" hangingPunct="1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轻刺激可唤醒，但很快又入睡</a:t>
            </a:r>
          </a:p>
          <a:p>
            <a:pPr marL="990600" lvl="1" indent="-533400" eaLnBrk="1" hangingPunct="1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能正确反应，但反应迟钝</a:t>
            </a:r>
            <a:endParaRPr lang="en-US" altLang="zh-CN" dirty="0" smtClean="0">
              <a:latin typeface="Times New Roman" pitchFamily="18" charset="0"/>
              <a:ea typeface="华文新魏" pitchFamily="2" charset="-122"/>
            </a:endParaRPr>
          </a:p>
          <a:p>
            <a:pPr marL="609600" indent="-609600" eaLnBrk="1" hangingPunct="1">
              <a:buSzTx/>
              <a:buFont typeface="Wingdings" pitchFamily="2" charset="2"/>
              <a:buAutoNum type="arabicPeriod"/>
            </a:pPr>
            <a:r>
              <a:rPr lang="zh-CN" altLang="en-US" sz="2800" dirty="0" smtClean="0">
                <a:latin typeface="Times New Roman" pitchFamily="18" charset="0"/>
              </a:rPr>
              <a:t>昏睡 </a:t>
            </a:r>
            <a:r>
              <a:rPr lang="en-US" altLang="zh-CN" sz="2800" dirty="0" smtClean="0">
                <a:latin typeface="Times New Roman" pitchFamily="18" charset="0"/>
              </a:rPr>
              <a:t>stupor</a:t>
            </a:r>
          </a:p>
          <a:p>
            <a:pPr marL="990600" lvl="1" indent="-533400" eaLnBrk="1" hangingPunct="1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病理性睡眠状态</a:t>
            </a:r>
          </a:p>
          <a:p>
            <a:pPr marL="990600" lvl="1" indent="-533400" eaLnBrk="1" hangingPunct="1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强刺激才有反应</a:t>
            </a:r>
          </a:p>
          <a:p>
            <a:pPr marL="990600" lvl="1" indent="-533400" eaLnBrk="1" hangingPunct="1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对问话不能正确反应</a:t>
            </a:r>
          </a:p>
        </p:txBody>
      </p:sp>
    </p:spTree>
    <p:extLst>
      <p:ext uri="{BB962C8B-B14F-4D97-AF65-F5344CB8AC3E}">
        <p14:creationId xmlns:p14="http://schemas.microsoft.com/office/powerpoint/2010/main" xmlns="" val="1781131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4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觉醒状态改变为主的意识障碍</a:t>
            </a:r>
            <a:endParaRPr lang="zh-CN" altLang="en-US" sz="5400" dirty="0" smtClean="0">
              <a:solidFill>
                <a:schemeClr val="tx1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497888" cy="2876550"/>
          </a:xfrm>
        </p:spPr>
        <p:txBody>
          <a:bodyPr/>
          <a:lstStyle/>
          <a:p>
            <a:pPr marL="742950" indent="-742950" eaLnBrk="1" hangingPunct="1">
              <a:buSzTx/>
              <a:buFont typeface="Tahoma" pitchFamily="34" charset="0"/>
              <a:buAutoNum type="arabicPeriod" startAt="3"/>
            </a:pPr>
            <a:r>
              <a:rPr lang="zh-CN" altLang="en-US" sz="4000" smtClean="0">
                <a:latin typeface="Times New Roman" pitchFamily="18" charset="0"/>
              </a:rPr>
              <a:t>昏迷 </a:t>
            </a:r>
            <a:r>
              <a:rPr lang="en-US" altLang="zh-CN" sz="4000" smtClean="0">
                <a:latin typeface="Times New Roman" pitchFamily="18" charset="0"/>
              </a:rPr>
              <a:t>coma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zh-CN" altLang="en-US" sz="3800" smtClean="0">
                <a:latin typeface="Times New Roman" pitchFamily="18" charset="0"/>
                <a:ea typeface="华文新魏" pitchFamily="2" charset="-122"/>
              </a:rPr>
              <a:t>浅昏迷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zh-CN" altLang="en-US" sz="3800" smtClean="0">
                <a:latin typeface="Times New Roman" pitchFamily="18" charset="0"/>
                <a:ea typeface="华文新魏" pitchFamily="2" charset="-122"/>
              </a:rPr>
              <a:t>深昏迷</a:t>
            </a:r>
          </a:p>
        </p:txBody>
      </p:sp>
      <p:pic>
        <p:nvPicPr>
          <p:cNvPr id="38918" name="Picture 4" descr="D:\教学\内科\传染\照片-302\IMG_31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8" y="1285875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785813" y="3500438"/>
          <a:ext cx="5786478" cy="2638383"/>
        </p:xfrm>
        <a:graphic>
          <a:graphicData uri="http://schemas.openxmlformats.org/drawingml/2006/table">
            <a:tbl>
              <a:tblPr/>
              <a:tblGrid>
                <a:gridCol w="2287888"/>
                <a:gridCol w="1817348"/>
                <a:gridCol w="1681242"/>
              </a:tblGrid>
              <a:tr h="445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项目</a:t>
                      </a:r>
                      <a:endParaRPr kumimoji="1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浅昏迷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深昏迷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疼痛刺激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+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深浅反射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+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8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肌肉紧张度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+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生命体征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正常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改变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00_0077_2009-07-19_14225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928688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0_0079_2009-07-19_142403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2786063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6937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6246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332656"/>
            <a:ext cx="8610600" cy="503397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z="3600" dirty="0" smtClean="0">
                <a:solidFill>
                  <a:schemeClr val="bg1"/>
                </a:solidFill>
              </a:rPr>
              <a:t>Glasgow coma scale, GCS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42875" y="1571625"/>
          <a:ext cx="9001157" cy="297225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31692"/>
                <a:gridCol w="2826809"/>
                <a:gridCol w="3942656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1" kern="1200" dirty="0" smtClean="0">
                          <a:solidFill>
                            <a:schemeClr val="accent3"/>
                          </a:solidFill>
                          <a:latin typeface="隶书" pitchFamily="49" charset="-122"/>
                          <a:ea typeface="隶书" pitchFamily="49" charset="-122"/>
                          <a:cs typeface="+mn-cs"/>
                        </a:rPr>
                        <a:t>睁眼反应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b="1" kern="1200" dirty="0" smtClean="0">
                          <a:solidFill>
                            <a:schemeClr val="accent3"/>
                          </a:solidFill>
                          <a:latin typeface="隶书" pitchFamily="49" charset="-122"/>
                          <a:ea typeface="隶书" pitchFamily="49" charset="-122"/>
                          <a:cs typeface="+mn-cs"/>
                        </a:rPr>
                        <a:t>运动反应</a:t>
                      </a:r>
                      <a:endParaRPr lang="zh-CN" altLang="en-US" sz="4000" dirty="0">
                        <a:solidFill>
                          <a:schemeClr val="accent3"/>
                        </a:solidFill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800" b="1" kern="1200" dirty="0" smtClean="0">
                          <a:solidFill>
                            <a:schemeClr val="accent3"/>
                          </a:solidFill>
                          <a:latin typeface="隶书" pitchFamily="49" charset="-122"/>
                          <a:ea typeface="隶书" pitchFamily="49" charset="-122"/>
                          <a:cs typeface="+mn-cs"/>
                        </a:rPr>
                        <a:t>语言反应</a:t>
                      </a:r>
                      <a:endParaRPr lang="zh-CN" altLang="en-US" sz="4000" dirty="0">
                        <a:solidFill>
                          <a:schemeClr val="accent3"/>
                        </a:solidFill>
                        <a:latin typeface="隶书" pitchFamily="49" charset="-122"/>
                        <a:ea typeface="隶书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自发性睁眼</a:t>
                      </a:r>
                      <a:endParaRPr lang="zh-CN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按指令动作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能准确回答时间、地点、人物等定向问题</a:t>
                      </a:r>
                    </a:p>
                  </a:txBody>
                  <a:tcPr marL="68580" marR="68580" marT="0" marB="0" anchor="ctr"/>
                </a:tc>
              </a:tr>
              <a:tr h="599896">
                <a:tc>
                  <a:txBody>
                    <a:bodyPr/>
                    <a:lstStyle/>
                    <a:p>
                      <a:pPr lvl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言语呼唤时睁眼</a:t>
                      </a:r>
                      <a:endParaRPr lang="zh-CN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对疼痛刺激能定位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能说话，但不能准确回答时间、地点、人物等定向问题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lvl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疼痛刺激时睁眼</a:t>
                      </a:r>
                      <a:endParaRPr lang="zh-CN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对疼痛刺激有肢体退缩反应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对答不切题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lvl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任何刺激无睁眼反应</a:t>
                      </a:r>
                      <a:endParaRPr lang="zh-CN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疼痛刺激时肢体过</a:t>
                      </a:r>
                      <a:r>
                        <a:rPr lang="zh-CN" sz="1600" b="0" kern="100" dirty="0" smtClean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屈</a:t>
                      </a:r>
                      <a:endParaRPr lang="zh-CN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言语模糊不清，字意难辨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b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疼痛刺激时肢体过</a:t>
                      </a:r>
                      <a:r>
                        <a:rPr lang="zh-CN" sz="1600" b="0" kern="100" dirty="0" smtClean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伸</a:t>
                      </a:r>
                      <a:endParaRPr lang="zh-CN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对任何刺激无语言反应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b="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zh-CN" sz="1600" b="0" kern="100" dirty="0">
                          <a:solidFill>
                            <a:srgbClr val="7030A0"/>
                          </a:solidFill>
                          <a:latin typeface="华文细黑" pitchFamily="2" charset="-122"/>
                          <a:ea typeface="华文细黑" pitchFamily="2" charset="-122"/>
                          <a:cs typeface="+mn-cs"/>
                        </a:rPr>
                        <a:t>对疼痛刺激无反应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 sz="1600" b="0" kern="100" dirty="0">
                        <a:solidFill>
                          <a:srgbClr val="7030A0"/>
                        </a:solidFill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8506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SzTx/>
              <a:buFont typeface="Wingdings" pitchFamily="2" charset="2"/>
              <a:buAutoNum type="arabicPeriod"/>
            </a:pPr>
            <a:r>
              <a:rPr lang="zh-CN" altLang="en-US" sz="4000" smtClean="0">
                <a:latin typeface="Times New Roman" pitchFamily="18" charset="0"/>
              </a:rPr>
              <a:t>意识模糊</a:t>
            </a:r>
            <a:r>
              <a:rPr lang="zh-CN" altLang="en-US" sz="4000" i="1" smtClean="0">
                <a:latin typeface="Times New Roman" pitchFamily="18" charset="0"/>
              </a:rPr>
              <a:t> </a:t>
            </a:r>
            <a:r>
              <a:rPr lang="en-US" altLang="zh-CN" sz="4000" i="1" smtClean="0">
                <a:latin typeface="Times New Roman" pitchFamily="18" charset="0"/>
              </a:rPr>
              <a:t>confusion</a:t>
            </a:r>
          </a:p>
          <a:p>
            <a:pPr marL="990600" lvl="1" indent="-533400" eaLnBrk="1" hangingPunct="1"/>
            <a:r>
              <a:rPr lang="zh-CN" altLang="en-US" sz="3800" smtClean="0">
                <a:latin typeface="Times New Roman" pitchFamily="18" charset="0"/>
                <a:ea typeface="华文新魏" pitchFamily="2" charset="-122"/>
              </a:rPr>
              <a:t>有简单的精神活动</a:t>
            </a:r>
          </a:p>
          <a:p>
            <a:pPr marL="990600" lvl="1" indent="-533400" eaLnBrk="1" hangingPunct="1"/>
            <a:r>
              <a:rPr lang="zh-CN" altLang="en-US" sz="3800" smtClean="0">
                <a:latin typeface="Times New Roman" pitchFamily="18" charset="0"/>
                <a:ea typeface="华文新魏" pitchFamily="2" charset="-122"/>
              </a:rPr>
              <a:t>定向力障碍</a:t>
            </a:r>
            <a:endParaRPr lang="en-US" altLang="zh-CN" sz="3800" smtClean="0">
              <a:latin typeface="Times New Roman" pitchFamily="18" charset="0"/>
              <a:ea typeface="华文新魏" pitchFamily="2" charset="-122"/>
            </a:endParaRPr>
          </a:p>
          <a:p>
            <a:pPr marL="609600" indent="-609600" eaLnBrk="1" hangingPunct="1">
              <a:buSzTx/>
              <a:buFont typeface="Wingdings" pitchFamily="2" charset="2"/>
              <a:buAutoNum type="arabicPeriod"/>
            </a:pPr>
            <a:r>
              <a:rPr lang="zh-CN" altLang="en-US" sz="4000" smtClean="0">
                <a:latin typeface="Times New Roman" pitchFamily="18" charset="0"/>
              </a:rPr>
              <a:t>谵妄</a:t>
            </a:r>
            <a:r>
              <a:rPr lang="en-US" altLang="zh-CN" sz="4000" smtClean="0">
                <a:latin typeface="Times New Roman" pitchFamily="18" charset="0"/>
              </a:rPr>
              <a:t>delirium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zh-CN" smtClean="0">
                <a:latin typeface="Times New Roman" pitchFamily="18" charset="0"/>
              </a:rPr>
              <a:t>		</a:t>
            </a:r>
            <a:r>
              <a:rPr lang="zh-CN" altLang="en-US" sz="4000" smtClean="0">
                <a:latin typeface="Times New Roman" pitchFamily="18" charset="0"/>
                <a:ea typeface="华文新魏" pitchFamily="2" charset="-122"/>
              </a:rPr>
              <a:t>兴奋性增高</a:t>
            </a:r>
            <a:endParaRPr lang="en-US" altLang="zh-CN" sz="3600" smtClean="0"/>
          </a:p>
        </p:txBody>
      </p:sp>
    </p:spTree>
    <p:extLst>
      <p:ext uri="{BB962C8B-B14F-4D97-AF65-F5344CB8AC3E}">
        <p14:creationId xmlns:p14="http://schemas.microsoft.com/office/powerpoint/2010/main" xmlns="" val="69423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zh-CN" altLang="en-US" dirty="0"/>
              <a:t>觉醒状态改变为主的意识障碍</a:t>
            </a:r>
            <a:endParaRPr lang="en-US" altLang="en-US" dirty="0"/>
          </a:p>
          <a:p>
            <a:pPr lvl="1">
              <a:spcBef>
                <a:spcPts val="600"/>
              </a:spcBef>
              <a:buNone/>
            </a:pPr>
            <a:r>
              <a:rPr lang="en-US" dirty="0" smtClean="0"/>
              <a:t>1.</a:t>
            </a:r>
            <a:r>
              <a:rPr dirty="0" smtClean="0"/>
              <a:t>嗜睡</a:t>
            </a:r>
            <a:endParaRPr lang="en-US" dirty="0" smtClean="0"/>
          </a:p>
          <a:p>
            <a:pPr lvl="2">
              <a:spcBef>
                <a:spcPts val="600"/>
              </a:spcBef>
            </a:pPr>
            <a:r>
              <a:rPr dirty="0" smtClean="0"/>
              <a:t>病理性睡眠状态</a:t>
            </a:r>
            <a:endParaRPr lang="en-US" dirty="0"/>
          </a:p>
          <a:p>
            <a:pPr lvl="2">
              <a:spcBef>
                <a:spcPts val="600"/>
              </a:spcBef>
            </a:pPr>
            <a:r>
              <a:rPr dirty="0"/>
              <a:t>轻刺激可唤醒，但很快又入睡</a:t>
            </a:r>
            <a:endParaRPr lang="en-US" dirty="0"/>
          </a:p>
          <a:p>
            <a:pPr lvl="2">
              <a:spcBef>
                <a:spcPts val="600"/>
              </a:spcBef>
            </a:pPr>
            <a:r>
              <a:rPr dirty="0"/>
              <a:t>能正确反应，但反应迟钝</a:t>
            </a:r>
            <a:endParaRPr lang="en-US" dirty="0"/>
          </a:p>
          <a:p>
            <a:pPr lvl="1">
              <a:spcBef>
                <a:spcPts val="600"/>
              </a:spcBef>
              <a:buNone/>
            </a:pPr>
            <a:r>
              <a:rPr lang="en-US" dirty="0" smtClean="0"/>
              <a:t>2.</a:t>
            </a:r>
            <a:r>
              <a:rPr lang="zh-CN" altLang="en-US" dirty="0"/>
              <a:t>昏睡</a:t>
            </a:r>
          </a:p>
          <a:p>
            <a:pPr lvl="2">
              <a:spcBef>
                <a:spcPts val="600"/>
              </a:spcBef>
            </a:pPr>
            <a:r>
              <a:rPr lang="zh-CN" altLang="en-US" dirty="0"/>
              <a:t>病理性睡眠状态</a:t>
            </a:r>
          </a:p>
          <a:p>
            <a:pPr lvl="2">
              <a:spcBef>
                <a:spcPts val="600"/>
              </a:spcBef>
            </a:pPr>
            <a:r>
              <a:rPr lang="zh-CN" altLang="en-US" dirty="0"/>
              <a:t>强刺激才有反应</a:t>
            </a:r>
          </a:p>
          <a:p>
            <a:pPr lvl="2">
              <a:spcBef>
                <a:spcPts val="600"/>
              </a:spcBef>
            </a:pPr>
            <a:r>
              <a:rPr lang="zh-CN" altLang="en-US" dirty="0"/>
              <a:t>对问话不能正确</a:t>
            </a:r>
            <a:r>
              <a:rPr lang="zh-CN" altLang="en-US" dirty="0" smtClean="0"/>
              <a:t>反应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altLang="zh-CN" dirty="0" smtClean="0"/>
              <a:t>3</a:t>
            </a:r>
            <a:r>
              <a:rPr lang="en-US" altLang="en-US" dirty="0" smtClean="0"/>
              <a:t>.</a:t>
            </a:r>
            <a:r>
              <a:rPr altLang="en-US" dirty="0" smtClean="0"/>
              <a:t>昏迷</a:t>
            </a:r>
            <a:r>
              <a:rPr lang="en-US" altLang="zh-CN" dirty="0" smtClean="0"/>
              <a:t>——</a:t>
            </a:r>
            <a:r>
              <a:rPr sz="2600" dirty="0">
                <a:solidFill>
                  <a:srgbClr val="692AA2"/>
                </a:solidFill>
                <a:latin typeface="Arial" pitchFamily="34" charset="0"/>
              </a:rPr>
              <a:t>对声、光等刺激无反应</a:t>
            </a:r>
            <a:endParaRPr lang="en-US" sz="2600" dirty="0">
              <a:solidFill>
                <a:srgbClr val="692AA2"/>
              </a:solidFill>
              <a:latin typeface="Arial" pitchFamily="34" charset="0"/>
            </a:endParaRPr>
          </a:p>
          <a:p>
            <a:pPr lvl="2"/>
            <a:r>
              <a:rPr altLang="en-US" dirty="0" smtClean="0"/>
              <a:t>轻度昏迷</a:t>
            </a:r>
            <a:endParaRPr lang="en-US" altLang="en-US" dirty="0" smtClean="0"/>
          </a:p>
          <a:p>
            <a:pPr lvl="2"/>
            <a:r>
              <a:rPr altLang="en-US" dirty="0" smtClean="0"/>
              <a:t>中度昏迷</a:t>
            </a:r>
            <a:endParaRPr lang="en-US" altLang="en-US" dirty="0" smtClean="0"/>
          </a:p>
          <a:p>
            <a:pPr lvl="2"/>
            <a:r>
              <a:rPr altLang="en-US" dirty="0" smtClean="0"/>
              <a:t>重度昏迷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1079781"/>
              </p:ext>
            </p:extLst>
          </p:nvPr>
        </p:nvGraphicFramePr>
        <p:xfrm>
          <a:off x="357158" y="3217564"/>
          <a:ext cx="8572529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4837"/>
                <a:gridCol w="2143131"/>
                <a:gridCol w="2882142"/>
                <a:gridCol w="118241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宋体"/>
                          <a:ea typeface="宋体"/>
                          <a:cs typeface="Courier New"/>
                        </a:rPr>
                        <a:t>项目</a:t>
                      </a:r>
                      <a:endParaRPr lang="zh-CN" sz="2000" kern="100" dirty="0"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latin typeface="宋体"/>
                          <a:ea typeface="宋体"/>
                          <a:cs typeface="Courier New"/>
                        </a:rPr>
                        <a:t>轻度</a:t>
                      </a:r>
                      <a:r>
                        <a:rPr lang="zh-CN" sz="2000" b="1" kern="100" dirty="0">
                          <a:latin typeface="宋体"/>
                          <a:ea typeface="宋体"/>
                          <a:cs typeface="Courier New"/>
                        </a:rPr>
                        <a:t>昏迷</a:t>
                      </a:r>
                      <a:endParaRPr lang="zh-CN" sz="2000" kern="100" dirty="0"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宋体"/>
                          <a:ea typeface="宋体"/>
                          <a:cs typeface="Courier New"/>
                        </a:rPr>
                        <a:t>中度昏迷</a:t>
                      </a:r>
                      <a:endParaRPr lang="zh-CN" sz="2000" kern="100" dirty="0"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宋体"/>
                          <a:ea typeface="宋体"/>
                          <a:cs typeface="Courier New"/>
                        </a:rPr>
                        <a:t>深度昏迷</a:t>
                      </a:r>
                      <a:endParaRPr lang="zh-CN" sz="2000" kern="100" dirty="0"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肌肉紧张度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有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   </a:t>
                      </a:r>
                      <a:r>
                        <a:rPr lang="zh-CN" sz="1800" b="1" kern="10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有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肌肉松弛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00" dirty="0" smtClean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对刺激的反应</a:t>
                      </a:r>
                      <a:endParaRPr lang="zh-CN" sz="1800" b="1" kern="100" dirty="0">
                        <a:solidFill>
                          <a:srgbClr val="1D1496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对强烈刺激有反应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对强烈刺激有反应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无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吞咽</a:t>
                      </a:r>
                      <a:r>
                        <a:rPr lang="zh-CN" sz="1800" b="1" kern="100" dirty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、咳嗽、角膜、瞳孔</a:t>
                      </a:r>
                      <a:r>
                        <a:rPr lang="zh-CN" sz="1800" b="1" kern="100" dirty="0" smtClean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对光反射</a:t>
                      </a:r>
                      <a:endParaRPr lang="zh-CN" sz="1800" b="1" kern="100" dirty="0">
                        <a:solidFill>
                          <a:srgbClr val="1D1496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存在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宋体"/>
                        </a:rPr>
                        <a:t>角膜反射减弱，瞳孔对光反射迟钝</a:t>
                      </a:r>
                      <a:r>
                        <a:rPr lang="zh-CN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宋体"/>
                        </a:rPr>
                        <a:t>，无</a:t>
                      </a:r>
                      <a:r>
                        <a:rPr lang="zh-CN" sz="1800" b="1" kern="100" dirty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宋体"/>
                        </a:rPr>
                        <a:t>眼球运动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消失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血压、脉搏、呼吸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正常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正常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有变化</a:t>
                      </a:r>
                      <a:r>
                        <a:rPr 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 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00" dirty="0" smtClean="0">
                          <a:solidFill>
                            <a:srgbClr val="1D1496"/>
                          </a:solidFill>
                          <a:latin typeface="宋体"/>
                          <a:ea typeface="宋体"/>
                          <a:cs typeface="Courier New"/>
                        </a:rPr>
                        <a:t>二便失禁或潴留</a:t>
                      </a:r>
                      <a:endParaRPr lang="zh-CN" sz="1800" b="1" kern="100" dirty="0">
                        <a:solidFill>
                          <a:srgbClr val="1D1496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有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有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800" b="1" kern="100" dirty="0" smtClean="0">
                          <a:solidFill>
                            <a:srgbClr val="7030A0"/>
                          </a:solidFill>
                          <a:latin typeface="宋体"/>
                          <a:ea typeface="宋体"/>
                          <a:cs typeface="Courier New"/>
                        </a:rPr>
                        <a:t>失禁</a:t>
                      </a:r>
                      <a:endParaRPr lang="zh-CN" sz="1800" b="1" kern="100" dirty="0">
                        <a:solidFill>
                          <a:srgbClr val="7030A0"/>
                        </a:solidFill>
                        <a:latin typeface="宋体"/>
                        <a:ea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zh-CN" altLang="en-US" dirty="0"/>
              <a:t>意识内容改变为主的意识障碍</a:t>
            </a:r>
            <a:endParaRPr lang="en-US" dirty="0" smtClean="0"/>
          </a:p>
          <a:p>
            <a:pPr lvl="1">
              <a:spcBef>
                <a:spcPts val="600"/>
              </a:spcBef>
              <a:buNone/>
            </a:pPr>
            <a:r>
              <a:rPr lang="en-US" altLang="zh-CN" dirty="0" smtClean="0"/>
              <a:t>1</a:t>
            </a:r>
            <a:r>
              <a:rPr lang="en-US" dirty="0" smtClean="0"/>
              <a:t>.</a:t>
            </a:r>
            <a:r>
              <a:rPr lang="zh-CN" altLang="en-US" dirty="0"/>
              <a:t>意识模糊</a:t>
            </a:r>
          </a:p>
          <a:p>
            <a:pPr lvl="2">
              <a:spcBef>
                <a:spcPts val="600"/>
              </a:spcBef>
            </a:pPr>
            <a:r>
              <a:rPr lang="zh-CN" altLang="en-US" dirty="0"/>
              <a:t>有简单的精神活动</a:t>
            </a:r>
          </a:p>
          <a:p>
            <a:pPr lvl="2">
              <a:spcBef>
                <a:spcPts val="600"/>
              </a:spcBef>
            </a:pPr>
            <a:r>
              <a:rPr lang="zh-CN" altLang="en-US" dirty="0"/>
              <a:t>定向力障碍</a:t>
            </a:r>
          </a:p>
          <a:p>
            <a:pPr lvl="1">
              <a:spcBef>
                <a:spcPts val="600"/>
              </a:spcBef>
              <a:buNone/>
            </a:pPr>
            <a:r>
              <a:rPr lang="en-US" altLang="zh-CN" sz="2800" dirty="0" smtClean="0">
                <a:latin typeface="Times New Roman" pitchFamily="18" charset="0"/>
              </a:rPr>
              <a:t>2. </a:t>
            </a:r>
            <a:r>
              <a:rPr lang="zh-CN" altLang="en-US" sz="2800" dirty="0" smtClean="0">
                <a:latin typeface="Times New Roman" pitchFamily="18" charset="0"/>
              </a:rPr>
              <a:t>谵妄</a:t>
            </a:r>
            <a:r>
              <a:rPr lang="en-US" altLang="zh-CN" sz="1800" dirty="0" smtClean="0">
                <a:latin typeface="Times New Roman" pitchFamily="18" charset="0"/>
              </a:rPr>
              <a:t>		</a:t>
            </a:r>
          </a:p>
          <a:p>
            <a:pPr lvl="2">
              <a:spcBef>
                <a:spcPts val="600"/>
              </a:spcBef>
            </a:pPr>
            <a:r>
              <a:rPr dirty="0"/>
              <a:t>兴奋性增高</a:t>
            </a:r>
            <a:endParaRPr lang="en-US" dirty="0"/>
          </a:p>
          <a:p>
            <a:pPr lvl="2">
              <a:spcBef>
                <a:spcPts val="600"/>
              </a:spcBef>
            </a:pPr>
            <a:r>
              <a:rPr dirty="0"/>
              <a:t>意识模糊、定向力丧失、躁动不安、语言杂乱、</a:t>
            </a:r>
            <a:r>
              <a:rPr dirty="0" smtClean="0"/>
              <a:t>出现错觉或幻觉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430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3200" dirty="0" smtClean="0"/>
              <a:t>意识障碍对患者的影响</a:t>
            </a:r>
            <a:endParaRPr lang="en-US" altLang="zh-CN" sz="5400" dirty="0" smtClean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zh-CN" altLang="en-US" dirty="0" smtClean="0"/>
              <a:t>对环境的感知、判断及反应能力</a:t>
            </a:r>
            <a:r>
              <a:rPr lang="zh-CN" altLang="en-US" b="1" dirty="0" smtClean="0">
                <a:solidFill>
                  <a:srgbClr val="660033"/>
                </a:solidFill>
                <a:latin typeface="华文琥珀" pitchFamily="2" charset="-122"/>
                <a:ea typeface="华文琥珀" pitchFamily="2" charset="-122"/>
              </a:rPr>
              <a:t>↓</a:t>
            </a:r>
          </a:p>
          <a:p>
            <a:pPr lvl="2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660033"/>
                </a:solidFill>
                <a:latin typeface="华文琥珀" pitchFamily="2" charset="-122"/>
                <a:ea typeface="华文琥珀" pitchFamily="2" charset="-122"/>
              </a:rPr>
              <a:t>（</a:t>
            </a:r>
            <a:r>
              <a:rPr lang="zh-CN" altLang="en-US" sz="3200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自我保护及防御能力</a:t>
            </a:r>
            <a:r>
              <a:rPr lang="zh-CN" altLang="en-US" b="1" dirty="0" smtClean="0">
                <a:solidFill>
                  <a:srgbClr val="660033"/>
                </a:solidFill>
                <a:latin typeface="华文琥珀" pitchFamily="2" charset="-122"/>
                <a:ea typeface="华文琥珀" pitchFamily="2" charset="-122"/>
              </a:rPr>
              <a:t>↓ ）</a:t>
            </a:r>
            <a:endParaRPr lang="zh-CN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（六）语调与语态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语调</a:t>
            </a:r>
          </a:p>
          <a:p>
            <a:pPr lvl="2"/>
            <a:r>
              <a:rPr dirty="0"/>
              <a:t>言语过程中的音调</a:t>
            </a:r>
          </a:p>
          <a:p>
            <a:pPr lvl="1"/>
            <a:r>
              <a:rPr lang="zh-CN" altLang="en-US" dirty="0" smtClean="0"/>
              <a:t>语态</a:t>
            </a:r>
          </a:p>
          <a:p>
            <a:pPr lvl="2"/>
            <a:r>
              <a:rPr dirty="0"/>
              <a:t>言语过程中的节奏</a:t>
            </a:r>
          </a:p>
          <a:p>
            <a:pPr lvl="1"/>
            <a:r>
              <a:rPr lang="zh-CN" altLang="en-US" dirty="0" smtClean="0"/>
              <a:t>语调与语态改变</a:t>
            </a:r>
          </a:p>
          <a:p>
            <a:pPr lvl="2"/>
            <a:r>
              <a:rPr dirty="0" smtClean="0"/>
              <a:t>主要见于神经系统或发音器官病变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（七）面容与表情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正常人</a:t>
            </a:r>
            <a:endParaRPr lang="en-US" altLang="zh-CN" dirty="0" smtClean="0"/>
          </a:p>
          <a:p>
            <a:pPr lvl="2"/>
            <a:r>
              <a:rPr dirty="0" smtClean="0"/>
              <a:t>面色红润</a:t>
            </a:r>
            <a:r>
              <a:rPr dirty="0"/>
              <a:t>、表情自然、</a:t>
            </a:r>
            <a:r>
              <a:rPr dirty="0" smtClean="0"/>
              <a:t>神态安逸</a:t>
            </a:r>
            <a:endParaRPr dirty="0"/>
          </a:p>
          <a:p>
            <a:pPr lvl="1"/>
            <a:r>
              <a:rPr lang="zh-CN" altLang="en-US" dirty="0" smtClean="0"/>
              <a:t>患病后</a:t>
            </a:r>
          </a:p>
          <a:p>
            <a:pPr lvl="2"/>
            <a:r>
              <a:rPr lang="zh-CN" altLang="en-US" dirty="0" smtClean="0"/>
              <a:t>痛苦、忧郁、疲惫等 </a:t>
            </a:r>
          </a:p>
          <a:p>
            <a:pPr lvl="1"/>
            <a:r>
              <a:rPr lang="zh-CN" altLang="en-US" dirty="0" smtClean="0"/>
              <a:t>临床常见病容 </a:t>
            </a:r>
          </a:p>
          <a:p>
            <a:pPr lvl="2"/>
            <a:r>
              <a:rPr lang="zh-CN" altLang="en-US" dirty="0" smtClean="0"/>
              <a:t>急性病容</a:t>
            </a:r>
          </a:p>
          <a:p>
            <a:pPr lvl="2"/>
            <a:r>
              <a:rPr lang="zh-CN" altLang="en-US" dirty="0" smtClean="0"/>
              <a:t>慢性病容</a:t>
            </a:r>
          </a:p>
          <a:p>
            <a:pPr lvl="2"/>
            <a:r>
              <a:rPr lang="zh-CN" altLang="en-US" dirty="0" smtClean="0"/>
              <a:t>贫血面容</a:t>
            </a:r>
          </a:p>
          <a:p>
            <a:pPr lvl="2"/>
            <a:r>
              <a:rPr lang="zh-CN" altLang="en-US" dirty="0" smtClean="0"/>
              <a:t>二尖瓣面容</a:t>
            </a:r>
          </a:p>
          <a:p>
            <a:pPr lvl="2"/>
            <a:r>
              <a:rPr lang="zh-CN" altLang="en-US" dirty="0" smtClean="0"/>
              <a:t>甲亢面容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一般评估的主要内容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全身状态评估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性别与年龄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生命体征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发育与体型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营养状态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意识状态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语调与语态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面容与表情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体位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步态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皮肤评估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颜色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湿度与温度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弹性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完整性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蜘蛛痣与肝掌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水肿</a:t>
            </a:r>
          </a:p>
          <a:p>
            <a:pPr eaLnBrk="1" hangingPunct="1"/>
            <a:r>
              <a:rPr lang="zh-CN" altLang="en-US" dirty="0" smtClean="0"/>
              <a:t>淋巴结评估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zh-CN" altLang="en-US" dirty="0" smtClean="0"/>
              <a:t>（八）体位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自动体位：</a:t>
            </a:r>
            <a:r>
              <a:rPr sz="2600" dirty="0">
                <a:solidFill>
                  <a:srgbClr val="692AA2"/>
                </a:solidFill>
                <a:latin typeface="Arial" pitchFamily="34" charset="0"/>
              </a:rPr>
              <a:t>身体活动自如，不受限制</a:t>
            </a:r>
            <a:endParaRPr lang="en-US" altLang="zh-CN" sz="2600" dirty="0">
              <a:solidFill>
                <a:srgbClr val="692AA2"/>
              </a:solidFill>
              <a:latin typeface="Arial" pitchFamily="34" charset="0"/>
            </a:endParaRPr>
          </a:p>
          <a:p>
            <a:pPr lvl="2" eaLnBrk="1" hangingPunct="1"/>
            <a:r>
              <a:rPr lang="zh-CN" altLang="en-US" dirty="0" smtClean="0"/>
              <a:t>健康人、轻症患者 </a:t>
            </a:r>
          </a:p>
          <a:p>
            <a:pPr lvl="1" eaLnBrk="1" hangingPunct="1"/>
            <a:r>
              <a:rPr lang="zh-CN" altLang="en-US" dirty="0" smtClean="0"/>
              <a:t>被动体位：</a:t>
            </a:r>
            <a:r>
              <a:rPr sz="2600" dirty="0">
                <a:solidFill>
                  <a:srgbClr val="692AA2"/>
                </a:solidFill>
                <a:latin typeface="Arial" pitchFamily="34" charset="0"/>
              </a:rPr>
              <a:t>不能自己调整或变换肢体位置</a:t>
            </a:r>
            <a:endParaRPr lang="en-US" sz="2600" dirty="0">
              <a:solidFill>
                <a:srgbClr val="692AA2"/>
              </a:solidFill>
              <a:latin typeface="Arial" pitchFamily="34" charset="0"/>
            </a:endParaRPr>
          </a:p>
          <a:p>
            <a:pPr lvl="2" eaLnBrk="1" hangingPunct="1"/>
            <a:r>
              <a:rPr lang="zh-CN" altLang="en-US" dirty="0" smtClean="0"/>
              <a:t>昏迷或瘫痪患者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强迫体位：</a:t>
            </a:r>
            <a:r>
              <a:rPr sz="2600" dirty="0">
                <a:solidFill>
                  <a:srgbClr val="692AA2"/>
                </a:solidFill>
                <a:latin typeface="Arial" pitchFamily="34" charset="0"/>
              </a:rPr>
              <a:t>为减轻疾病痛苦而被迫采取的某种体位</a:t>
            </a:r>
            <a:endParaRPr lang="en-US" sz="2600" dirty="0">
              <a:solidFill>
                <a:srgbClr val="692AA2"/>
              </a:solidFill>
              <a:latin typeface="Arial" pitchFamily="34" charset="0"/>
            </a:endParaRPr>
          </a:p>
          <a:p>
            <a:pPr lvl="2" eaLnBrk="1" hangingPunct="1"/>
            <a:r>
              <a:rPr lang="zh-CN" altLang="en-US" dirty="0" smtClean="0"/>
              <a:t>强迫仰卧位：急性腹膜炎</a:t>
            </a:r>
            <a:endParaRPr lang="en-US" altLang="en-US" dirty="0" smtClean="0"/>
          </a:p>
          <a:p>
            <a:pPr lvl="2" eaLnBrk="1" hangingPunct="1"/>
            <a:r>
              <a:rPr lang="zh-CN" altLang="en-US" dirty="0" smtClean="0"/>
              <a:t>强迫坐位：心肺功能不全</a:t>
            </a:r>
            <a:endParaRPr lang="en-US" altLang="en-US" dirty="0"/>
          </a:p>
          <a:p>
            <a:pPr lvl="2" eaLnBrk="1" hangingPunct="1"/>
            <a:r>
              <a:rPr lang="zh-CN" altLang="en-US" dirty="0" smtClean="0"/>
              <a:t>其他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zh-CN" altLang="en-US" sz="3200" dirty="0" smtClean="0"/>
              <a:t>（九）步态</a:t>
            </a: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正常人</a:t>
            </a:r>
          </a:p>
          <a:p>
            <a:pPr lvl="2" eaLnBrk="1" hangingPunct="1"/>
            <a:r>
              <a:rPr lang="zh-CN" altLang="en-US" dirty="0" smtClean="0">
                <a:latin typeface="Times New Roman" pitchFamily="18" charset="0"/>
              </a:rPr>
              <a:t>躯干端正、肢体动作灵活、步态稳健</a:t>
            </a: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异常表现</a:t>
            </a:r>
          </a:p>
          <a:p>
            <a:pPr lvl="2" eaLnBrk="1" hangingPunct="1"/>
            <a:r>
              <a:rPr lang="zh-CN" altLang="en-US" dirty="0" smtClean="0">
                <a:latin typeface="Times New Roman" pitchFamily="18" charset="0"/>
              </a:rPr>
              <a:t>蹒跚步态、醉酒步态、慌张步态、跨阈步态等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跨阈步态"/>
          <p:cNvPicPr>
            <a:picLocks noChangeAspect="1" noChangeArrowheads="1"/>
          </p:cNvPicPr>
          <p:nvPr/>
        </p:nvPicPr>
        <p:blipFill>
          <a:blip r:embed="rId2" cstate="print"/>
          <a:srcRect b="7331"/>
          <a:stretch>
            <a:fillRect/>
          </a:stretch>
        </p:blipFill>
        <p:spPr bwMode="auto">
          <a:xfrm>
            <a:off x="3666392" y="3904238"/>
            <a:ext cx="1152517" cy="179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慌张步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6565" y="3916924"/>
            <a:ext cx="1570602" cy="191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剪刀步态"/>
          <p:cNvPicPr>
            <a:picLocks noChangeAspect="1" noChangeArrowheads="1"/>
          </p:cNvPicPr>
          <p:nvPr/>
        </p:nvPicPr>
        <p:blipFill>
          <a:blip r:embed="rId4" cstate="screen"/>
          <a:srcRect b="9744"/>
          <a:stretch>
            <a:fillRect/>
          </a:stretch>
        </p:blipFill>
        <p:spPr bwMode="auto">
          <a:xfrm>
            <a:off x="4952276" y="3975676"/>
            <a:ext cx="1073236" cy="165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08507" y="58324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慌张步态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21194" y="58457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跨阈步态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7078" y="57743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剪刀步态</a:t>
            </a:r>
            <a:endParaRPr lang="zh-CN" altLang="en-US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zh-CN" altLang="en-US" dirty="0" smtClean="0"/>
              <a:t>（一）颜色</a:t>
            </a:r>
            <a:endParaRPr lang="en-US" altLang="zh-CN" dirty="0" smtClean="0">
              <a:latin typeface="Times New Roman" pitchFamily="18" charset="0"/>
            </a:endParaRP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相关因素</a:t>
            </a:r>
          </a:p>
          <a:p>
            <a:pPr lvl="2" eaLnBrk="1" hangingPunct="1"/>
            <a:r>
              <a:rPr dirty="0">
                <a:latin typeface="Times New Roman" pitchFamily="18" charset="0"/>
              </a:rPr>
              <a:t>毛细血管的分布、血液充盈程度、色素多少、皮下脂肪的厚度</a:t>
            </a: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主要改变</a:t>
            </a:r>
          </a:p>
          <a:p>
            <a:pPr lvl="2" eaLnBrk="1" hangingPunct="1"/>
            <a:r>
              <a:rPr dirty="0">
                <a:latin typeface="Times New Roman" pitchFamily="18" charset="0"/>
              </a:rPr>
              <a:t>苍白</a:t>
            </a:r>
            <a:endParaRPr lang="en-US" altLang="zh-CN" dirty="0">
              <a:latin typeface="Times New Roman" pitchFamily="18" charset="0"/>
            </a:endParaRPr>
          </a:p>
          <a:p>
            <a:pPr lvl="3" eaLnBrk="1" hangingPunct="1"/>
            <a:r>
              <a:rPr sz="2800" dirty="0" smtClean="0">
                <a:latin typeface="Times New Roman" pitchFamily="18" charset="0"/>
              </a:rPr>
              <a:t>原因</a:t>
            </a:r>
            <a:endParaRPr lang="en-US" sz="2800" dirty="0" smtClean="0">
              <a:latin typeface="Times New Roman" pitchFamily="18" charset="0"/>
            </a:endParaRPr>
          </a:p>
          <a:p>
            <a:pPr lvl="4" eaLnBrk="1" hangingPunct="1"/>
            <a:r>
              <a:rPr sz="2200" dirty="0"/>
              <a:t>贫血、末梢血管痉挛或充盈不足</a:t>
            </a:r>
            <a:endParaRPr lang="en-US" dirty="0" smtClean="0">
              <a:latin typeface="Times New Roman" pitchFamily="18" charset="0"/>
            </a:endParaRPr>
          </a:p>
          <a:p>
            <a:pPr lvl="3" eaLnBrk="1" hangingPunct="1"/>
            <a:r>
              <a:rPr altLang="en-US" sz="2800" dirty="0" smtClean="0">
                <a:latin typeface="Times New Roman" pitchFamily="18" charset="0"/>
              </a:rPr>
              <a:t>评估部位</a:t>
            </a:r>
            <a:endParaRPr lang="en-US" altLang="en-US" sz="2800" dirty="0" smtClean="0">
              <a:latin typeface="Times New Roman" pitchFamily="18" charset="0"/>
            </a:endParaRPr>
          </a:p>
          <a:p>
            <a:pPr lvl="4" eaLnBrk="1" hangingPunct="1"/>
            <a:r>
              <a:rPr dirty="0"/>
              <a:t>颜面、结膜、口唇、指甲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8" descr="结膜苍白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757147"/>
            <a:ext cx="1493490" cy="129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6910406" cy="5033978"/>
          </a:xfrm>
        </p:spPr>
        <p:txBody>
          <a:bodyPr/>
          <a:lstStyle/>
          <a:p>
            <a:pPr lvl="2"/>
            <a:r>
              <a:rPr lang="zh-CN" altLang="en-US" dirty="0" smtClean="0"/>
              <a:t>发红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毛细血管扩张充血、血流加速以及红细胞量增多</a:t>
            </a:r>
            <a:endParaRPr lang="en-US" altLang="zh-CN" dirty="0" smtClean="0"/>
          </a:p>
          <a:p>
            <a:pPr lvl="3"/>
            <a:r>
              <a:rPr dirty="0" smtClean="0"/>
              <a:t>常见于酒后、发热性疾病等</a:t>
            </a:r>
            <a:endParaRPr lang="en-US" altLang="zh-CN" dirty="0" smtClean="0"/>
          </a:p>
          <a:p>
            <a:pPr lvl="2"/>
            <a:r>
              <a:rPr altLang="en-US" dirty="0" smtClean="0"/>
              <a:t>发绀</a:t>
            </a:r>
            <a:endParaRPr lang="en-US" altLang="en-US" dirty="0" smtClean="0"/>
          </a:p>
          <a:p>
            <a:pPr lvl="3"/>
            <a:r>
              <a:rPr dirty="0" smtClean="0"/>
              <a:t>单位容积血液中还原血红蛋白</a:t>
            </a:r>
            <a:r>
              <a:rPr lang="zh-CN" altLang="en-US" dirty="0" smtClean="0">
                <a:latin typeface="楷体_GB2312"/>
                <a:ea typeface="楷体_GB2312"/>
              </a:rPr>
              <a:t>↑</a:t>
            </a:r>
            <a:endParaRPr lang="en-US" dirty="0" smtClean="0"/>
          </a:p>
          <a:p>
            <a:pPr lvl="3"/>
            <a:r>
              <a:rPr altLang="en-US" dirty="0" smtClean="0"/>
              <a:t>常见于</a:t>
            </a:r>
            <a:r>
              <a:rPr dirty="0">
                <a:solidFill>
                  <a:srgbClr val="0070C0"/>
                </a:solidFill>
              </a:rPr>
              <a:t>心肺功能不全</a:t>
            </a:r>
            <a:endParaRPr lang="en-US" dirty="0">
              <a:solidFill>
                <a:srgbClr val="0070C0"/>
              </a:solidFill>
            </a:endParaRPr>
          </a:p>
          <a:p>
            <a:pPr lvl="3"/>
            <a:r>
              <a:rPr altLang="en-US" dirty="0" smtClean="0"/>
              <a:t>评估部位</a:t>
            </a:r>
            <a:endParaRPr lang="en-US" altLang="en-US" dirty="0" smtClean="0"/>
          </a:p>
          <a:p>
            <a:pPr lvl="4"/>
            <a:r>
              <a:rPr dirty="0" err="1"/>
              <a:t>口唇、面颊、肢端、</a:t>
            </a:r>
            <a:r>
              <a:rPr dirty="0" err="1" smtClean="0"/>
              <a:t>耳</a:t>
            </a:r>
            <a:r>
              <a:rPr lang="zh-CN" altLang="en-US" dirty="0" smtClean="0"/>
              <a:t>郭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12" descr="皮肤发红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72396" y="1772816"/>
            <a:ext cx="1104896" cy="103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口唇紫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6183" y="3641612"/>
            <a:ext cx="1357322" cy="112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910274" cy="5033978"/>
          </a:xfrm>
        </p:spPr>
        <p:txBody>
          <a:bodyPr/>
          <a:lstStyle/>
          <a:p>
            <a:pPr lvl="2"/>
            <a:r>
              <a:rPr altLang="en-US" dirty="0" smtClean="0"/>
              <a:t>黄染</a:t>
            </a:r>
            <a:endParaRPr lang="en-US" altLang="en-US" dirty="0" smtClean="0"/>
          </a:p>
          <a:p>
            <a:pPr lvl="3"/>
            <a:r>
              <a:rPr dirty="0" smtClean="0"/>
              <a:t>血中总胆红素浓度</a:t>
            </a:r>
            <a:r>
              <a:rPr lang="zh-CN" altLang="en-US" dirty="0" smtClean="0">
                <a:latin typeface="楷体_GB2312"/>
                <a:ea typeface="楷体_GB2312"/>
              </a:rPr>
              <a:t>↑</a:t>
            </a:r>
            <a:endParaRPr lang="en-US" altLang="zh-CN" dirty="0" smtClean="0">
              <a:latin typeface="楷体_GB2312"/>
              <a:ea typeface="楷体_GB2312"/>
            </a:endParaRPr>
          </a:p>
          <a:p>
            <a:pPr lvl="3"/>
            <a:r>
              <a:rPr dirty="0"/>
              <a:t>初期仅见于巩膜和软腭黏膜，黄疸明显时才见于皮肤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8" descr="D:\书稿\身体评估录像\2009\照片-地坛\照片 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1714488"/>
            <a:ext cx="1408741" cy="121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None/>
            </a:pPr>
            <a:r>
              <a:rPr lang="zh-CN" altLang="en-US" dirty="0" smtClean="0"/>
              <a:t>（二）湿度与温度</a:t>
            </a:r>
          </a:p>
          <a:p>
            <a:pPr lvl="1" algn="just" eaLnBrk="1" hangingPunct="1"/>
            <a:r>
              <a:rPr lang="zh-CN" altLang="en-US" dirty="0" smtClean="0">
                <a:latin typeface="Times New Roman" pitchFamily="18" charset="0"/>
              </a:rPr>
              <a:t>湿度</a:t>
            </a:r>
            <a:endParaRPr lang="en-US" altLang="zh-CN" dirty="0" smtClean="0">
              <a:latin typeface="Times New Roman" pitchFamily="18" charset="0"/>
            </a:endParaRPr>
          </a:p>
          <a:p>
            <a:pPr lvl="2" algn="just" eaLnBrk="1" hangingPunct="1"/>
            <a:r>
              <a:rPr lang="zh-CN" altLang="zh-CN" dirty="0">
                <a:latin typeface="Times New Roman" pitchFamily="18" charset="0"/>
              </a:rPr>
              <a:t>与汗腺分泌功能、气温、湿度的变化有关</a:t>
            </a:r>
            <a:endParaRPr lang="en-US" altLang="zh-CN" dirty="0">
              <a:latin typeface="Times New Roman" pitchFamily="18" charset="0"/>
            </a:endParaRPr>
          </a:p>
          <a:p>
            <a:pPr lvl="3" algn="just" eaLnBrk="1" hangingPunct="1"/>
            <a:r>
              <a:rPr lang="zh-CN" altLang="en-US" dirty="0" smtClean="0">
                <a:latin typeface="Times New Roman" pitchFamily="18" charset="0"/>
              </a:rPr>
              <a:t>出汗过多、过少</a:t>
            </a:r>
          </a:p>
          <a:p>
            <a:pPr lvl="3" algn="just" eaLnBrk="1" hangingPunct="1"/>
            <a:r>
              <a:rPr lang="zh-CN" altLang="en-US" dirty="0" smtClean="0">
                <a:latin typeface="Times New Roman" pitchFamily="18" charset="0"/>
              </a:rPr>
              <a:t>冷汗、盗汗</a:t>
            </a:r>
            <a:endParaRPr lang="en-US" altLang="zh-CN" dirty="0" smtClean="0">
              <a:latin typeface="Times New Roman" pitchFamily="18" charset="0"/>
            </a:endParaRPr>
          </a:p>
          <a:p>
            <a:pPr lvl="1" algn="just" eaLnBrk="1" hangingPunct="1"/>
            <a:r>
              <a:rPr lang="zh-CN" altLang="en-US" dirty="0">
                <a:latin typeface="Times New Roman" pitchFamily="18" charset="0"/>
              </a:rPr>
              <a:t>温度</a:t>
            </a:r>
            <a:endParaRPr lang="en-US" altLang="zh-CN" dirty="0">
              <a:latin typeface="Times New Roman" pitchFamily="18" charset="0"/>
            </a:endParaRPr>
          </a:p>
          <a:p>
            <a:pPr lvl="2" algn="just" eaLnBrk="1" hangingPunct="1"/>
            <a:r>
              <a:rPr lang="zh-CN" altLang="zh-CN" dirty="0">
                <a:latin typeface="Times New Roman" pitchFamily="18" charset="0"/>
              </a:rPr>
              <a:t>除与体核温度有关外，主要与其血液循环状态等</a:t>
            </a:r>
            <a:r>
              <a:rPr lang="zh-CN" altLang="zh-CN" dirty="0" smtClean="0">
                <a:latin typeface="Times New Roman" pitchFamily="18" charset="0"/>
              </a:rPr>
              <a:t>有关</a:t>
            </a:r>
            <a:endParaRPr lang="en-US" altLang="zh-CN" dirty="0" smtClean="0">
              <a:latin typeface="Times New Roman" pitchFamily="18" charset="0"/>
            </a:endParaRPr>
          </a:p>
          <a:p>
            <a:pPr lvl="3" algn="just">
              <a:spcBef>
                <a:spcPts val="300"/>
              </a:spcBef>
            </a:pPr>
            <a:r>
              <a:rPr lang="zh-CN" altLang="en-US" dirty="0">
                <a:latin typeface="Times New Roman" pitchFamily="18" charset="0"/>
              </a:rPr>
              <a:t>发热：</a:t>
            </a:r>
            <a:r>
              <a:rPr lang="zh-CN" altLang="en-US" dirty="0">
                <a:solidFill>
                  <a:srgbClr val="A2107B"/>
                </a:solidFill>
                <a:latin typeface="华文楷体" pitchFamily="2" charset="-122"/>
                <a:ea typeface="华文楷体" pitchFamily="2" charset="-122"/>
              </a:rPr>
              <a:t>全身、局部</a:t>
            </a:r>
            <a:endParaRPr lang="en-US" altLang="zh-CN" dirty="0">
              <a:solidFill>
                <a:srgbClr val="A2107B"/>
              </a:solidFill>
              <a:latin typeface="华文楷体" pitchFamily="2" charset="-122"/>
              <a:ea typeface="华文楷体" pitchFamily="2" charset="-122"/>
            </a:endParaRPr>
          </a:p>
          <a:p>
            <a:pPr lvl="3" algn="just">
              <a:spcBef>
                <a:spcPts val="300"/>
              </a:spcBef>
            </a:pPr>
            <a:r>
              <a:rPr lang="zh-CN" altLang="en-US" dirty="0">
                <a:latin typeface="Times New Roman" pitchFamily="18" charset="0"/>
              </a:rPr>
              <a:t>发冷：</a:t>
            </a:r>
            <a:r>
              <a:rPr lang="zh-CN" altLang="en-US" dirty="0">
                <a:solidFill>
                  <a:srgbClr val="A2107B"/>
                </a:solidFill>
                <a:latin typeface="华文楷体" pitchFamily="2" charset="-122"/>
                <a:ea typeface="华文楷体" pitchFamily="2" charset="-122"/>
              </a:rPr>
              <a:t>全身、局部</a:t>
            </a:r>
          </a:p>
          <a:p>
            <a:pPr lvl="2" algn="just" eaLnBrk="1" hangingPunct="1"/>
            <a:endParaRPr lang="zh-CN" altLang="en-US" sz="2400" dirty="0">
              <a:latin typeface="Times New Roman" pitchFamily="18" charset="0"/>
            </a:endParaRPr>
          </a:p>
          <a:p>
            <a:pPr lvl="1"/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981712" cy="5033978"/>
          </a:xfrm>
        </p:spPr>
        <p:txBody>
          <a:bodyPr/>
          <a:lstStyle/>
          <a:p>
            <a:pPr algn="just" eaLnBrk="1" hangingPunct="1">
              <a:buNone/>
            </a:pPr>
            <a:r>
              <a:rPr lang="zh-CN" altLang="en-US" sz="3200" dirty="0" smtClean="0"/>
              <a:t>（三）弹性</a:t>
            </a:r>
          </a:p>
          <a:p>
            <a:pPr lvl="1" algn="just" eaLnBrk="1" hangingPunct="1"/>
            <a:r>
              <a:rPr lang="zh-CN" altLang="en-US" dirty="0" smtClean="0">
                <a:latin typeface="Times New Roman" pitchFamily="18" charset="0"/>
              </a:rPr>
              <a:t>弹性良好</a:t>
            </a:r>
            <a:endParaRPr lang="en-US" altLang="zh-CN" dirty="0" smtClean="0">
              <a:latin typeface="Times New Roman" pitchFamily="18" charset="0"/>
            </a:endParaRPr>
          </a:p>
          <a:p>
            <a:pPr lvl="2" algn="just" eaLnBrk="1" hangingPunct="1"/>
            <a:r>
              <a:rPr dirty="0" smtClean="0">
                <a:latin typeface="Times New Roman" pitchFamily="18" charset="0"/>
              </a:rPr>
              <a:t>用</a:t>
            </a:r>
            <a:r>
              <a:rPr lang="zh-CN" altLang="en-US" dirty="0" smtClean="0">
                <a:latin typeface="Times New Roman" pitchFamily="18" charset="0"/>
              </a:rPr>
              <a:t>示</a:t>
            </a:r>
            <a:r>
              <a:rPr dirty="0" smtClean="0">
                <a:latin typeface="Times New Roman" pitchFamily="18" charset="0"/>
              </a:rPr>
              <a:t>指和拇指将手背或前臂内侧皮肤捏起</a:t>
            </a:r>
            <a:r>
              <a:rPr dirty="0">
                <a:latin typeface="Times New Roman" pitchFamily="18" charset="0"/>
              </a:rPr>
              <a:t>，松手后立即复原。</a:t>
            </a:r>
          </a:p>
          <a:p>
            <a:pPr lvl="1" algn="just" eaLnBrk="1" hangingPunct="1"/>
            <a:r>
              <a:rPr lang="zh-CN" altLang="en-US" dirty="0" smtClean="0">
                <a:latin typeface="Times New Roman" pitchFamily="18" charset="0"/>
              </a:rPr>
              <a:t>弹性减退</a:t>
            </a:r>
            <a:endParaRPr lang="en-US" altLang="zh-CN" dirty="0" smtClean="0">
              <a:latin typeface="Times New Roman" pitchFamily="18" charset="0"/>
            </a:endParaRPr>
          </a:p>
          <a:p>
            <a:pPr lvl="2" algn="just" eaLnBrk="1" hangingPunct="1"/>
            <a:r>
              <a:rPr dirty="0" smtClean="0">
                <a:latin typeface="Times New Roman" pitchFamily="18" charset="0"/>
              </a:rPr>
              <a:t>重度脱水</a:t>
            </a:r>
            <a:r>
              <a:rPr dirty="0">
                <a:latin typeface="Times New Roman" pitchFamily="18" charset="0"/>
              </a:rPr>
              <a:t>、慢性消耗性疾病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6" descr="皮肤弹性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785926"/>
            <a:ext cx="1635243" cy="133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/>
              <a:t>（四）完整性</a:t>
            </a:r>
            <a:endParaRPr lang="en-US" altLang="zh-CN" dirty="0"/>
          </a:p>
          <a:p>
            <a:pPr lvl="1"/>
            <a:r>
              <a:rPr lang="zh-CN" altLang="en-US" dirty="0" smtClean="0"/>
              <a:t>压疮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发生机制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局部组织长期受压，血液循环障碍，发生持续性缺血、缺氧、营养不良所致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常见部位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身体受压较大的骨突部位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高危人群</a:t>
            </a:r>
            <a:r>
              <a:rPr lang="zh-CN" altLang="en-US" dirty="0"/>
              <a:t>评估</a:t>
            </a:r>
            <a:endParaRPr lang="en-US" altLang="zh-CN" dirty="0" smtClean="0"/>
          </a:p>
          <a:p>
            <a:pPr lvl="3"/>
            <a:r>
              <a:rPr dirty="0" smtClean="0"/>
              <a:t>压疮评估量表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l="1874" t="2500" r="15625" b="17500"/>
          <a:stretch>
            <a:fillRect/>
          </a:stretch>
        </p:blipFill>
        <p:spPr bwMode="auto">
          <a:xfrm>
            <a:off x="6215074" y="3314359"/>
            <a:ext cx="20627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二、皮肤评估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分期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3859805"/>
              </p:ext>
            </p:extLst>
          </p:nvPr>
        </p:nvGraphicFramePr>
        <p:xfrm>
          <a:off x="467544" y="2204864"/>
          <a:ext cx="8280920" cy="3383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48272"/>
                <a:gridCol w="5832648"/>
              </a:tblGrid>
              <a:tr h="315083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smtClean="0"/>
                        <a:t>Pressure Ulcer Stage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Characteristics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</a:tr>
              <a:tr h="492048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smtClean="0"/>
                        <a:t>Suspected Deep Tissue Injury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皮肤完整，局部发紫，有</a:t>
                      </a:r>
                      <a:r>
                        <a:rPr lang="zh-CN" altLang="en-US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水疱</a:t>
                      </a:r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、硬结或疼痛</a:t>
                      </a:r>
                      <a:endParaRPr lang="zh-CN" altLang="en-US" sz="20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/>
                </a:tc>
              </a:tr>
              <a:tr h="315083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smtClean="0"/>
                        <a:t>Stage I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皮肤完整，受压发红区指压不变色</a:t>
                      </a:r>
                      <a:endParaRPr lang="zh-CN" altLang="en-US" sz="20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/>
                </a:tc>
              </a:tr>
              <a:tr h="315083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smtClean="0"/>
                        <a:t>Stage II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部分真皮缺失，有开放的浅表溃疡，无腐肉</a:t>
                      </a:r>
                      <a:endParaRPr lang="zh-CN" altLang="en-US" sz="20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/>
                </a:tc>
              </a:tr>
              <a:tr h="315083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smtClean="0"/>
                        <a:t>Stage III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全层皮肤缺失，可见皮下脂肪，但未侵及肌肉</a:t>
                      </a:r>
                      <a:endParaRPr lang="zh-CN" altLang="en-US" sz="20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/>
                </a:tc>
              </a:tr>
              <a:tr h="315083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smtClean="0"/>
                        <a:t>Stage IV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侵及肌层，骨骼、肌肉暴露</a:t>
                      </a:r>
                      <a:endParaRPr lang="zh-CN" altLang="en-US" sz="20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/>
                </a:tc>
              </a:tr>
              <a:tr h="315083">
                <a:tc>
                  <a:txBody>
                    <a:bodyPr/>
                    <a:lstStyle/>
                    <a:p>
                      <a:r>
                        <a:rPr lang="en-US" altLang="zh-CN" sz="2000" u="none" strike="noStrike" kern="1200" baseline="0" dirty="0" err="1" smtClean="0"/>
                        <a:t>Unstageable</a:t>
                      </a:r>
                      <a:endParaRPr lang="zh-CN" altLang="en-US" sz="2000" dirty="0">
                        <a:latin typeface="+mj-lt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000" kern="120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全层皮肤缺失，有焦痂或腐肉覆盖</a:t>
                      </a:r>
                      <a:endParaRPr lang="zh-CN" altLang="en-US" sz="20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744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>
                <a:latin typeface="Times New Roman" pitchFamily="18" charset="0"/>
              </a:rPr>
              <a:t>皮疹</a:t>
            </a:r>
            <a:endParaRPr lang="zh-CN" altLang="en-US" dirty="0" smtClean="0"/>
          </a:p>
          <a:p>
            <a:pPr lvl="2"/>
            <a:r>
              <a:rPr lang="zh-CN" altLang="en-US" b="1" dirty="0" smtClean="0">
                <a:latin typeface="Times New Roman" pitchFamily="18" charset="0"/>
              </a:rPr>
              <a:t>临床意义</a:t>
            </a:r>
            <a:endParaRPr lang="en-US" altLang="zh-CN" b="1" dirty="0" smtClean="0">
              <a:latin typeface="Times New Roman" pitchFamily="18" charset="0"/>
            </a:endParaRPr>
          </a:p>
          <a:p>
            <a:pPr lvl="3"/>
            <a:r>
              <a:rPr sz="2400" dirty="0" smtClean="0">
                <a:latin typeface="Times New Roman" pitchFamily="18" charset="0"/>
              </a:rPr>
              <a:t>常见于传染病</a:t>
            </a:r>
            <a:r>
              <a:rPr sz="2400" dirty="0">
                <a:latin typeface="Times New Roman" pitchFamily="18" charset="0"/>
              </a:rPr>
              <a:t>、皮肤病、</a:t>
            </a:r>
            <a:r>
              <a:rPr sz="2400" dirty="0" smtClean="0">
                <a:latin typeface="Times New Roman" pitchFamily="18" charset="0"/>
              </a:rPr>
              <a:t>药物及某些物质过敏反应</a:t>
            </a:r>
            <a:endParaRPr lang="en-US" sz="2400" dirty="0" smtClean="0">
              <a:latin typeface="Times New Roman" pitchFamily="18" charset="0"/>
            </a:endParaRPr>
          </a:p>
          <a:p>
            <a:pPr lvl="2"/>
            <a:r>
              <a:rPr lang="zh-CN" altLang="en-US" b="1" dirty="0" smtClean="0">
                <a:latin typeface="Times New Roman" pitchFamily="18" charset="0"/>
              </a:rPr>
              <a:t>评估内容</a:t>
            </a:r>
          </a:p>
          <a:p>
            <a:pPr lvl="3"/>
            <a:r>
              <a:rPr lang="zh-CN" altLang="en-US" sz="2400" dirty="0" smtClean="0">
                <a:latin typeface="Times New Roman" pitchFamily="18" charset="0"/>
              </a:rPr>
              <a:t>出现及消失的时间、发展顺序、分布特点、形态大小、颜色等</a:t>
            </a:r>
            <a:endParaRPr lang="en-US" altLang="en-US" sz="2400" dirty="0">
              <a:latin typeface="Times New Roman" pitchFamily="18" charset="0"/>
            </a:endParaRPr>
          </a:p>
          <a:p>
            <a:pPr lvl="2"/>
            <a:r>
              <a:rPr lang="zh-CN" altLang="en-US" b="1" dirty="0" smtClean="0">
                <a:latin typeface="Times New Roman" pitchFamily="18" charset="0"/>
              </a:rPr>
              <a:t>常见皮疹</a:t>
            </a:r>
            <a:endParaRPr lang="en-US" dirty="0" smtClean="0">
              <a:latin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6" descr="疱疹"/>
          <p:cNvPicPr>
            <a:picLocks noChangeAspect="1" noChangeArrowheads="1"/>
          </p:cNvPicPr>
          <p:nvPr/>
        </p:nvPicPr>
        <p:blipFill>
          <a:blip r:embed="rId2" cstate="print"/>
          <a:srcRect l="5725" t="7653" r="49619" b="43877"/>
          <a:stretch>
            <a:fillRect/>
          </a:stretch>
        </p:blipFill>
        <p:spPr bwMode="auto">
          <a:xfrm>
            <a:off x="4977790" y="4620322"/>
            <a:ext cx="1292658" cy="104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荨麻疹0"/>
          <p:cNvPicPr>
            <a:picLocks noChangeAspect="1" noChangeArrowheads="1"/>
          </p:cNvPicPr>
          <p:nvPr/>
        </p:nvPicPr>
        <p:blipFill>
          <a:blip r:embed="rId3" cstate="print"/>
          <a:srcRect l="4640" t="5905" r="40270" b="26772"/>
          <a:stretch>
            <a:fillRect/>
          </a:stretch>
        </p:blipFill>
        <p:spPr bwMode="auto">
          <a:xfrm>
            <a:off x="6508236" y="4533648"/>
            <a:ext cx="1160108" cy="116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水痘1"/>
          <p:cNvPicPr>
            <a:picLocks noChangeAspect="1" noChangeArrowheads="1"/>
          </p:cNvPicPr>
          <p:nvPr/>
        </p:nvPicPr>
        <p:blipFill>
          <a:blip r:embed="rId4" cstate="print"/>
          <a:srcRect l="18940" t="28976" r="35605" b="14820"/>
          <a:stretch>
            <a:fillRect/>
          </a:stretch>
        </p:blipFill>
        <p:spPr bwMode="auto">
          <a:xfrm>
            <a:off x="3473236" y="4533648"/>
            <a:ext cx="1237448" cy="116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2960" y="576519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丘疹</a:t>
            </a:r>
            <a:endParaRPr lang="zh-CN" altLang="en-US" sz="20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4906" y="576519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斑丘疹</a:t>
            </a:r>
            <a:endParaRPr lang="zh-CN" altLang="en-US" sz="20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75305" y="575563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疱疹</a:t>
            </a:r>
            <a:endParaRPr lang="zh-CN" altLang="en-US" sz="20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576519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荨麻疹</a:t>
            </a:r>
            <a:endParaRPr lang="zh-CN" altLang="en-US" sz="20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3" name="Picture 6" descr="麻疹-胸腹部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295" t="46198" r="44483" b="28108"/>
          <a:stretch>
            <a:fillRect/>
          </a:stretch>
        </p:blipFill>
        <p:spPr bwMode="auto">
          <a:xfrm>
            <a:off x="2051720" y="4533648"/>
            <a:ext cx="1160108" cy="116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zh-CN" altLang="en-US" dirty="0" smtClean="0"/>
              <a:t>（一）性别与年龄</a:t>
            </a:r>
          </a:p>
          <a:p>
            <a:pPr lvl="1"/>
            <a:r>
              <a:rPr lang="zh-CN" altLang="en-US" dirty="0" smtClean="0"/>
              <a:t>性别</a:t>
            </a:r>
          </a:p>
          <a:p>
            <a:pPr lvl="2"/>
            <a:r>
              <a:rPr lang="zh-CN" altLang="en-US" dirty="0" smtClean="0"/>
              <a:t>某些疾病可引起性征改变</a:t>
            </a:r>
            <a:endParaRPr lang="zh-CN" altLang="en-US" sz="2400" dirty="0" smtClean="0">
              <a:solidFill>
                <a:srgbClr val="692AA2"/>
              </a:solidFill>
              <a:latin typeface="Arial" pitchFamily="34" charset="0"/>
            </a:endParaRPr>
          </a:p>
          <a:p>
            <a:pPr lvl="2"/>
            <a:r>
              <a:rPr lang="zh-CN" altLang="en-US" dirty="0" smtClean="0"/>
              <a:t>某些疾病发病率与性别有关</a:t>
            </a:r>
          </a:p>
          <a:p>
            <a:pPr lvl="1"/>
            <a:r>
              <a:rPr lang="zh-CN" altLang="en-US" dirty="0" smtClean="0"/>
              <a:t>年龄</a:t>
            </a:r>
          </a:p>
          <a:p>
            <a:pPr lvl="2"/>
            <a:r>
              <a:rPr lang="zh-CN" altLang="en-US" dirty="0" smtClean="0"/>
              <a:t>与疾病发生、发展和预后等有着密切关系</a:t>
            </a:r>
            <a:endParaRPr lang="en-US" altLang="zh-CN" dirty="0" smtClean="0"/>
          </a:p>
          <a:p>
            <a:pPr lvl="0">
              <a:buNone/>
            </a:pPr>
            <a:r>
              <a:rPr lang="zh-CN" altLang="en-US" dirty="0" smtClean="0"/>
              <a:t>（二）生命体征</a:t>
            </a:r>
          </a:p>
          <a:p>
            <a:pPr lvl="1"/>
            <a:r>
              <a:rPr dirty="0"/>
              <a:t>体温、脉搏、呼吸和血压</a:t>
            </a:r>
            <a:endParaRPr lang="en-US" altLang="zh-CN" dirty="0"/>
          </a:p>
          <a:p>
            <a:pPr lvl="1">
              <a:buNone/>
            </a:pPr>
            <a:r>
              <a:rPr dirty="0"/>
              <a:t>（</a:t>
            </a:r>
            <a:r>
              <a:rPr dirty="0">
                <a:latin typeface="华文楷体" pitchFamily="2" charset="-122"/>
                <a:ea typeface="华文楷体" pitchFamily="2" charset="-122"/>
              </a:rPr>
              <a:t>详见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《</a:t>
            </a:r>
            <a:r>
              <a:rPr dirty="0">
                <a:latin typeface="华文楷体" pitchFamily="2" charset="-122"/>
                <a:ea typeface="华文楷体" pitchFamily="2" charset="-122"/>
              </a:rPr>
              <a:t>护理学基础</a:t>
            </a:r>
            <a:r>
              <a:rPr lang="en-US" altLang="zh-CN" dirty="0">
                <a:latin typeface="华文楷体" pitchFamily="2" charset="-122"/>
                <a:ea typeface="华文楷体" pitchFamily="2" charset="-122"/>
              </a:rPr>
              <a:t>》</a:t>
            </a:r>
            <a:r>
              <a:rPr dirty="0"/>
              <a:t>）</a:t>
            </a:r>
          </a:p>
          <a:p>
            <a:pPr lvl="2"/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sz="3200" dirty="0" err="1" smtClean="0">
                <a:latin typeface="Times New Roman" pitchFamily="18" charset="0"/>
              </a:rPr>
              <a:t>皮下出血</a:t>
            </a:r>
            <a:endParaRPr sz="3200" dirty="0"/>
          </a:p>
          <a:p>
            <a:pPr lvl="2" eaLnBrk="1" hangingPunct="1"/>
            <a:r>
              <a:rPr sz="3000" dirty="0" smtClean="0">
                <a:latin typeface="Times New Roman" pitchFamily="18" charset="0"/>
              </a:rPr>
              <a:t>瘀点 ：</a:t>
            </a:r>
            <a:r>
              <a:rPr sz="3000" dirty="0">
                <a:latin typeface="华文新魏" pitchFamily="2" charset="-122"/>
                <a:ea typeface="华文新魏" pitchFamily="2" charset="-122"/>
              </a:rPr>
              <a:t>直径</a:t>
            </a:r>
            <a:r>
              <a:rPr lang="en-US" altLang="zh-CN" sz="3000" dirty="0">
                <a:latin typeface="华文新魏" pitchFamily="2" charset="-122"/>
                <a:ea typeface="华文新魏" pitchFamily="2" charset="-122"/>
              </a:rPr>
              <a:t>&lt;2mm</a:t>
            </a:r>
          </a:p>
          <a:p>
            <a:pPr lvl="2" eaLnBrk="1" hangingPunct="1"/>
            <a:r>
              <a:rPr sz="3000" dirty="0">
                <a:latin typeface="Times New Roman" pitchFamily="18" charset="0"/>
              </a:rPr>
              <a:t>紫癜 </a:t>
            </a:r>
            <a:r>
              <a:rPr sz="3000" dirty="0" smtClean="0">
                <a:latin typeface="Times New Roman" pitchFamily="18" charset="0"/>
              </a:rPr>
              <a:t>：</a:t>
            </a:r>
            <a:r>
              <a:rPr sz="3000" dirty="0">
                <a:latin typeface="华文新魏" pitchFamily="2" charset="-122"/>
                <a:ea typeface="华文新魏" pitchFamily="2" charset="-122"/>
              </a:rPr>
              <a:t>直径</a:t>
            </a:r>
            <a:r>
              <a:rPr lang="en-US" altLang="zh-CN" sz="3000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sz="3000" dirty="0">
                <a:latin typeface="华文新魏" pitchFamily="2" charset="-122"/>
                <a:ea typeface="华文新魏" pitchFamily="2" charset="-122"/>
              </a:rPr>
              <a:t>～</a:t>
            </a:r>
            <a:r>
              <a:rPr lang="en-US" altLang="zh-CN" sz="3000" dirty="0">
                <a:latin typeface="华文新魏" pitchFamily="2" charset="-122"/>
                <a:ea typeface="华文新魏" pitchFamily="2" charset="-122"/>
              </a:rPr>
              <a:t>5mm</a:t>
            </a:r>
            <a:r>
              <a:rPr lang="en-US" altLang="zh-CN" sz="3000" dirty="0">
                <a:latin typeface="Times New Roman" pitchFamily="18" charset="0"/>
              </a:rPr>
              <a:t> </a:t>
            </a:r>
          </a:p>
          <a:p>
            <a:pPr lvl="2" eaLnBrk="1" hangingPunct="1"/>
            <a:r>
              <a:rPr sz="3000" dirty="0">
                <a:latin typeface="Times New Roman" pitchFamily="18" charset="0"/>
              </a:rPr>
              <a:t>瘀斑 </a:t>
            </a:r>
            <a:r>
              <a:rPr sz="3000" dirty="0" smtClean="0">
                <a:latin typeface="Times New Roman" pitchFamily="18" charset="0"/>
              </a:rPr>
              <a:t>：</a:t>
            </a:r>
            <a:r>
              <a:rPr sz="3000" dirty="0">
                <a:latin typeface="华文新魏" pitchFamily="2" charset="-122"/>
                <a:ea typeface="华文新魏" pitchFamily="2" charset="-122"/>
              </a:rPr>
              <a:t>直径</a:t>
            </a:r>
            <a:r>
              <a:rPr lang="en-US" altLang="zh-CN" sz="3000" dirty="0">
                <a:latin typeface="华文新魏" pitchFamily="2" charset="-122"/>
                <a:ea typeface="华文新魏" pitchFamily="2" charset="-122"/>
              </a:rPr>
              <a:t>&gt;5mm</a:t>
            </a:r>
          </a:p>
          <a:p>
            <a:pPr lvl="2" eaLnBrk="1" hangingPunct="1"/>
            <a:r>
              <a:rPr sz="3000" dirty="0">
                <a:latin typeface="Times New Roman" pitchFamily="18" charset="0"/>
              </a:rPr>
              <a:t>血肿 </a:t>
            </a:r>
            <a:r>
              <a:rPr sz="3000" dirty="0" smtClean="0">
                <a:latin typeface="Times New Roman" pitchFamily="18" charset="0"/>
              </a:rPr>
              <a:t>：</a:t>
            </a:r>
            <a:r>
              <a:rPr sz="3000" dirty="0">
                <a:latin typeface="华文新魏" pitchFamily="2" charset="-122"/>
                <a:ea typeface="华文新魏" pitchFamily="2" charset="-122"/>
              </a:rPr>
              <a:t>片状</a:t>
            </a:r>
            <a:r>
              <a:rPr lang="en-US" altLang="zh-CN" sz="3000" dirty="0">
                <a:latin typeface="华文新魏" pitchFamily="2" charset="-122"/>
                <a:ea typeface="华文新魏" pitchFamily="2" charset="-122"/>
              </a:rPr>
              <a:t>+</a:t>
            </a:r>
            <a:r>
              <a:rPr sz="3000" dirty="0" smtClean="0">
                <a:latin typeface="华文新魏" pitchFamily="2" charset="-122"/>
                <a:ea typeface="华文新魏" pitchFamily="2" charset="-122"/>
              </a:rPr>
              <a:t>显著隆起</a:t>
            </a:r>
            <a:endParaRPr lang="zh-CN" altLang="en-US" sz="2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1028" descr="紫癜"/>
          <p:cNvPicPr>
            <a:picLocks noChangeAspect="1" noChangeArrowheads="1"/>
          </p:cNvPicPr>
          <p:nvPr/>
        </p:nvPicPr>
        <p:blipFill>
          <a:blip r:embed="rId2" cstate="print"/>
          <a:srcRect l="8882" t="11722" r="19079" b="2153"/>
          <a:stretch>
            <a:fillRect/>
          </a:stretch>
        </p:blipFill>
        <p:spPr bwMode="auto">
          <a:xfrm>
            <a:off x="5357818" y="1214422"/>
            <a:ext cx="1381113" cy="136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9" descr="瘀斑1"/>
          <p:cNvPicPr>
            <a:picLocks noChangeAspect="1" noChangeArrowheads="1"/>
          </p:cNvPicPr>
          <p:nvPr/>
        </p:nvPicPr>
        <p:blipFill>
          <a:blip r:embed="rId3" cstate="print"/>
          <a:srcRect l="16875" t="23900" r="9999"/>
          <a:stretch>
            <a:fillRect/>
          </a:stretch>
        </p:blipFill>
        <p:spPr bwMode="auto">
          <a:xfrm>
            <a:off x="7286644" y="1500174"/>
            <a:ext cx="1440722" cy="123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30" descr="血肿-血友病"/>
          <p:cNvPicPr>
            <a:picLocks noChangeAspect="1" noChangeArrowheads="1"/>
          </p:cNvPicPr>
          <p:nvPr/>
        </p:nvPicPr>
        <p:blipFill>
          <a:blip r:embed="rId4" cstate="print"/>
          <a:srcRect l="23544" t="4415" r="16646" b="8442"/>
          <a:stretch>
            <a:fillRect/>
          </a:stretch>
        </p:blipFill>
        <p:spPr bwMode="auto">
          <a:xfrm>
            <a:off x="6215074" y="2735243"/>
            <a:ext cx="1143007" cy="136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6283424" cy="5033978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zh-CN" altLang="en-US" dirty="0" smtClean="0"/>
              <a:t>（五）蜘蛛痣与肝掌</a:t>
            </a:r>
          </a:p>
          <a:p>
            <a:pPr lvl="1" eaLnBrk="1" hangingPunct="1">
              <a:defRPr/>
            </a:pPr>
            <a:r>
              <a:rPr lang="zh-CN" altLang="en-US" dirty="0" smtClean="0">
                <a:latin typeface="Times New Roman" pitchFamily="18" charset="0"/>
              </a:rPr>
              <a:t>蜘蛛痣</a:t>
            </a:r>
            <a:endParaRPr lang="en-US" altLang="zh-CN" dirty="0" smtClean="0">
              <a:latin typeface="Times New Roman" pitchFamily="18" charset="0"/>
            </a:endParaRPr>
          </a:p>
          <a:p>
            <a:pPr lvl="2" eaLnBrk="1" hangingPunct="1">
              <a:buNone/>
              <a:defRPr/>
            </a:pPr>
            <a:r>
              <a:rPr lang="en-US" altLang="zh-CN" dirty="0">
                <a:latin typeface="Times New Roman" pitchFamily="18" charset="0"/>
              </a:rPr>
              <a:t>——</a:t>
            </a:r>
            <a:r>
              <a:rPr dirty="0" smtClean="0">
                <a:latin typeface="隶书" pitchFamily="49" charset="-122"/>
                <a:ea typeface="隶书" pitchFamily="49" charset="-122"/>
              </a:rPr>
              <a:t>皮肤小</a:t>
            </a:r>
            <a:r>
              <a:rPr lang="en-US" altLang="zh-CN" dirty="0">
                <a:latin typeface="隶书" pitchFamily="49" charset="-122"/>
                <a:ea typeface="隶书" pitchFamily="49" charset="-122"/>
              </a:rPr>
              <a:t>A</a:t>
            </a:r>
            <a:r>
              <a:rPr dirty="0">
                <a:latin typeface="隶书" pitchFamily="49" charset="-122"/>
                <a:ea typeface="隶书" pitchFamily="49" charset="-122"/>
              </a:rPr>
              <a:t>分支性扩张所形成的血管痣，形似蜘蛛</a:t>
            </a:r>
            <a:endParaRPr lang="en-US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lvl="2" eaLnBrk="1" hangingPunct="1">
              <a:defRPr/>
            </a:pPr>
            <a:r>
              <a:rPr dirty="0" smtClean="0">
                <a:latin typeface="Times New Roman" pitchFamily="18" charset="0"/>
              </a:rPr>
              <a:t>常见部位</a:t>
            </a:r>
            <a:endParaRPr lang="en-US" dirty="0" smtClean="0">
              <a:latin typeface="Times New Roman" pitchFamily="18" charset="0"/>
            </a:endParaRPr>
          </a:p>
          <a:p>
            <a:pPr lvl="3" eaLnBrk="1" hangingPunct="1">
              <a:defRPr/>
            </a:pPr>
            <a:r>
              <a:rPr dirty="0" smtClean="0">
                <a:latin typeface="Times New Roman" pitchFamily="18" charset="0"/>
              </a:rPr>
              <a:t>上腔静脉分布的区域</a:t>
            </a:r>
            <a:endParaRPr lang="en-US" altLang="zh-CN" dirty="0">
              <a:latin typeface="Times New Roman" pitchFamily="18" charset="0"/>
            </a:endParaRPr>
          </a:p>
          <a:p>
            <a:pPr lvl="1" eaLnBrk="1" hangingPunct="1">
              <a:defRPr/>
            </a:pPr>
            <a:r>
              <a:rPr lang="zh-CN" altLang="en-US" dirty="0" smtClean="0">
                <a:latin typeface="Times New Roman" pitchFamily="18" charset="0"/>
              </a:rPr>
              <a:t>肝掌</a:t>
            </a:r>
            <a:endParaRPr lang="en-US" altLang="zh-CN" dirty="0" smtClean="0"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altLang="en-US" dirty="0" smtClean="0">
                <a:latin typeface="Times New Roman" pitchFamily="18" charset="0"/>
              </a:rPr>
              <a:t>大小鱼际处皮肤发红，压之褪色</a:t>
            </a:r>
            <a:endParaRPr lang="zh-CN" altLang="en-US" dirty="0" smtClean="0">
              <a:latin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蜘蛛痣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786058"/>
            <a:ext cx="1108733" cy="121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蜘蛛痣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4" y="1285860"/>
            <a:ext cx="2628896" cy="1452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肝掌1"/>
          <p:cNvPicPr>
            <a:picLocks noChangeAspect="1" noChangeArrowheads="1"/>
          </p:cNvPicPr>
          <p:nvPr/>
        </p:nvPicPr>
        <p:blipFill>
          <a:blip r:embed="rId4" cstate="print"/>
          <a:srcRect l="4463" t="7143" b="9523"/>
          <a:stretch>
            <a:fillRect/>
          </a:stretch>
        </p:blipFill>
        <p:spPr bwMode="auto">
          <a:xfrm>
            <a:off x="6858016" y="4143380"/>
            <a:ext cx="2085964" cy="148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 8"/>
          <p:cNvSpPr/>
          <p:nvPr/>
        </p:nvSpPr>
        <p:spPr>
          <a:xfrm>
            <a:off x="755576" y="5229200"/>
            <a:ext cx="5832648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1D1496"/>
                </a:solidFill>
                <a:latin typeface="黑体" pitchFamily="2" charset="-122"/>
                <a:ea typeface="黑体" pitchFamily="2" charset="-122"/>
              </a:rPr>
              <a:t>发生</a:t>
            </a:r>
            <a:r>
              <a:rPr lang="zh-CN" altLang="en-US" sz="2400" dirty="0" smtClean="0">
                <a:solidFill>
                  <a:srgbClr val="1D1496"/>
                </a:solidFill>
                <a:latin typeface="黑体" pitchFamily="2" charset="-122"/>
                <a:ea typeface="黑体" pitchFamily="2" charset="-122"/>
              </a:rPr>
              <a:t>机制：</a:t>
            </a:r>
            <a:r>
              <a:rPr lang="zh-CN" altLang="en-US" sz="2400" dirty="0" smtClean="0">
                <a:solidFill>
                  <a:srgbClr val="7030A0"/>
                </a:solidFill>
                <a:latin typeface="华文楷体" pitchFamily="2" charset="-122"/>
                <a:ea typeface="华文楷体" pitchFamily="2" charset="-122"/>
              </a:rPr>
              <a:t>雌激素</a:t>
            </a:r>
            <a:r>
              <a:rPr lang="zh-CN" altLang="en-US" sz="2400" dirty="0">
                <a:solidFill>
                  <a:srgbClr val="7030A0"/>
                </a:solidFill>
                <a:latin typeface="华文楷体" pitchFamily="2" charset="-122"/>
                <a:ea typeface="华文楷体" pitchFamily="2" charset="-122"/>
              </a:rPr>
              <a:t>灭活</a:t>
            </a:r>
            <a:r>
              <a:rPr lang="zh-CN" altLang="en-US" sz="2400" dirty="0">
                <a:solidFill>
                  <a:srgbClr val="FE230C"/>
                </a:solidFill>
                <a:latin typeface="华文琥珀" pitchFamily="2" charset="-122"/>
                <a:ea typeface="华文琥珀" pitchFamily="2" charset="-122"/>
              </a:rPr>
              <a:t>↓</a:t>
            </a:r>
            <a:r>
              <a:rPr lang="zh-CN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itchFamily="2" charset="-122"/>
                <a:ea typeface="华文琥珀" pitchFamily="2" charset="-122"/>
              </a:rPr>
              <a:t>→</a:t>
            </a:r>
            <a:r>
              <a:rPr lang="zh-CN" altLang="en-US" sz="2400" dirty="0">
                <a:solidFill>
                  <a:srgbClr val="7030A0"/>
                </a:solidFill>
                <a:latin typeface="华文楷体" pitchFamily="2" charset="-122"/>
                <a:ea typeface="华文楷体" pitchFamily="2" charset="-122"/>
              </a:rPr>
              <a:t>雌激素水平</a:t>
            </a:r>
            <a:r>
              <a:rPr lang="zh-CN" altLang="en-US" sz="2400" dirty="0" smtClean="0">
                <a:solidFill>
                  <a:srgbClr val="FE230C"/>
                </a:solidFill>
                <a:latin typeface="华文琥珀" pitchFamily="2" charset="-122"/>
                <a:ea typeface="华文琥珀" pitchFamily="2" charset="-122"/>
              </a:rPr>
              <a:t>↑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二、皮肤评估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None/>
            </a:pPr>
            <a:r>
              <a:rPr lang="zh-CN" altLang="en-US" sz="2800" dirty="0" smtClean="0"/>
              <a:t>（六）水肿</a:t>
            </a:r>
          </a:p>
          <a:p>
            <a:pPr lvl="1" algn="just" eaLnBrk="1" hangingPunct="1">
              <a:buNone/>
            </a:pPr>
            <a:r>
              <a:rPr lang="en-US" altLang="zh-CN" sz="2600" dirty="0" smtClean="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——</a:t>
            </a:r>
            <a:r>
              <a:rPr lang="zh-CN" altLang="en-US" sz="2600" dirty="0" smtClean="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皮下组织的细胞内、组织间隙液体潴留过多</a:t>
            </a:r>
          </a:p>
          <a:p>
            <a:pPr lvl="1" algn="just" eaLnBrk="1" hangingPunct="1"/>
            <a:r>
              <a:rPr lang="zh-CN" altLang="en-US" sz="2600" dirty="0" smtClean="0">
                <a:latin typeface="Times New Roman" pitchFamily="18" charset="0"/>
              </a:rPr>
              <a:t>可凹性水肿</a:t>
            </a:r>
          </a:p>
          <a:p>
            <a:pPr lvl="2" algn="just" eaLnBrk="1" hangingPunct="1">
              <a:buNone/>
            </a:pPr>
            <a:r>
              <a:rPr sz="3000" dirty="0">
                <a:latin typeface="华文新魏" pitchFamily="2" charset="-122"/>
                <a:ea typeface="华文新魏" pitchFamily="2" charset="-122"/>
              </a:rPr>
              <a:t>	</a:t>
            </a:r>
            <a:r>
              <a:rPr lang="en-US" altLang="zh-CN" sz="2200" dirty="0">
                <a:latin typeface="Times New Roman" pitchFamily="18" charset="0"/>
              </a:rPr>
              <a:t>—</a:t>
            </a:r>
            <a:r>
              <a:rPr sz="2400" dirty="0">
                <a:latin typeface="Times New Roman" pitchFamily="18" charset="0"/>
              </a:rPr>
              <a:t>指压后可出现凹陷</a:t>
            </a:r>
          </a:p>
          <a:p>
            <a:pPr lvl="1" algn="just" eaLnBrk="1" hangingPunct="1"/>
            <a:r>
              <a:rPr lang="zh-CN" altLang="en-US" sz="2600" dirty="0" smtClean="0">
                <a:latin typeface="Times New Roman" pitchFamily="18" charset="0"/>
              </a:rPr>
              <a:t>检查方法及部位</a:t>
            </a:r>
            <a:endParaRPr lang="en-US" altLang="zh-CN" sz="2600" dirty="0" smtClean="0">
              <a:latin typeface="Times New Roman" pitchFamily="18" charset="0"/>
            </a:endParaRPr>
          </a:p>
          <a:p>
            <a:pPr lvl="2" algn="just" eaLnBrk="1" hangingPunct="1"/>
            <a:r>
              <a:rPr sz="2400" dirty="0" smtClean="0">
                <a:latin typeface="Times New Roman" pitchFamily="18" charset="0"/>
              </a:rPr>
              <a:t>浅表骨面部位</a:t>
            </a:r>
            <a:endParaRPr lang="en-US" altLang="zh-CN" sz="24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lvl="1" algn="just" eaLnBrk="1" hangingPunct="1"/>
            <a:r>
              <a:rPr lang="zh-CN" altLang="en-US" sz="2600" dirty="0" smtClean="0">
                <a:latin typeface="Times New Roman" pitchFamily="18" charset="0"/>
              </a:rPr>
              <a:t>分度</a:t>
            </a:r>
          </a:p>
          <a:p>
            <a:pPr lvl="2" algn="just" eaLnBrk="1" hangingPunct="1"/>
            <a:r>
              <a:rPr lang="en-US" altLang="zh-CN" sz="2400" dirty="0" err="1" smtClean="0">
                <a:latin typeface="Times New Roman" pitchFamily="18" charset="0"/>
              </a:rPr>
              <a:t>轻度</a:t>
            </a:r>
            <a:endParaRPr lang="en-US" altLang="zh-CN" sz="2400" dirty="0" smtClean="0">
              <a:latin typeface="Times New Roman" pitchFamily="18" charset="0"/>
            </a:endParaRPr>
          </a:p>
          <a:p>
            <a:pPr lvl="2" algn="just" eaLnBrk="1" hangingPunct="1"/>
            <a:r>
              <a:rPr lang="en-US" altLang="zh-CN" sz="2400" dirty="0" err="1" smtClean="0">
                <a:latin typeface="Times New Roman" pitchFamily="18" charset="0"/>
              </a:rPr>
              <a:t>中度</a:t>
            </a:r>
            <a:endParaRPr lang="en-US" altLang="zh-CN" sz="2400" dirty="0" smtClean="0">
              <a:latin typeface="Times New Roman" pitchFamily="18" charset="0"/>
            </a:endParaRPr>
          </a:p>
          <a:p>
            <a:pPr lvl="2" algn="just" eaLnBrk="1" hangingPunct="1"/>
            <a:r>
              <a:rPr lang="en-US" altLang="zh-CN" sz="2400" dirty="0" err="1" smtClean="0">
                <a:latin typeface="Times New Roman" pitchFamily="18" charset="0"/>
              </a:rPr>
              <a:t>重度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6" descr="D:\书稿\身体评估录像\2009\交网络学院\新图\IMG_19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3286124"/>
            <a:ext cx="1928806" cy="144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三、淋巴结评估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767398" cy="5033978"/>
          </a:xfrm>
        </p:spPr>
        <p:txBody>
          <a:bodyPr/>
          <a:lstStyle/>
          <a:p>
            <a:r>
              <a:rPr lang="zh-CN" altLang="zh-CN" dirty="0" smtClean="0"/>
              <a:t>浅</a:t>
            </a:r>
            <a:r>
              <a:rPr lang="zh-CN" altLang="zh-CN" dirty="0"/>
              <a:t>表淋巴结分布</a:t>
            </a:r>
            <a:endParaRPr lang="en-US" altLang="zh-CN" dirty="0" smtClean="0">
              <a:latin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7" descr="颈部淋巴结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6256" y="1268760"/>
            <a:ext cx="2144971" cy="171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1745969"/>
              </p:ext>
            </p:extLst>
          </p:nvPr>
        </p:nvGraphicFramePr>
        <p:xfrm>
          <a:off x="611560" y="2420888"/>
          <a:ext cx="5832648" cy="414722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60240"/>
                <a:gridCol w="3672408"/>
              </a:tblGrid>
              <a:tr h="4439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淋巴结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600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8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引流区域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031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耳后、乳突淋巴结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头皮</a:t>
                      </a:r>
                      <a:endParaRPr lang="zh-CN" sz="14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356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颈深淋巴结上群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鼻咽部</a:t>
                      </a:r>
                      <a:endParaRPr lang="zh-CN" sz="14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248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颈深淋巴结下群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咽喉、气管、甲状腺等处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923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颌下淋巴结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口底、颊黏膜、齿龈等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6811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颏下淋巴结群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颏下三角区内组织、唇、舌部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031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左侧锁骨上淋巴结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食管、胃等器官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139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右侧锁骨上淋巴结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气管、胸膜和肺等处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6811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腋窝淋巴结群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躯干上部、乳腺、胸壁等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57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腹股沟淋巴结群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388" indent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FF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会阴部及下肢</a:t>
                      </a:r>
                      <a:endParaRPr lang="zh-CN" sz="1800" kern="100" dirty="0">
                        <a:solidFill>
                          <a:srgbClr val="0000FF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3648" y="1980263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表    不同淋巴结群所引流的区域</a:t>
            </a:r>
            <a:endParaRPr lang="zh-CN" altLang="en-US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26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三、淋巴结评估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6910390" cy="5033978"/>
          </a:xfrm>
        </p:spPr>
        <p:txBody>
          <a:bodyPr/>
          <a:lstStyle/>
          <a:p>
            <a:r>
              <a:rPr lang="zh-CN" altLang="en-US" dirty="0" smtClean="0">
                <a:latin typeface="Times New Roman" pitchFamily="18" charset="0"/>
              </a:rPr>
              <a:t>评估内容与方法</a:t>
            </a:r>
            <a:endParaRPr lang="en-US" altLang="zh-CN" dirty="0" smtClean="0">
              <a:latin typeface="Times New Roman" pitchFamily="18" charset="0"/>
            </a:endParaRPr>
          </a:p>
          <a:p>
            <a:pPr lvl="1"/>
            <a:r>
              <a:rPr lang="zh-CN" altLang="en-US" dirty="0" smtClean="0">
                <a:latin typeface="Times New Roman" pitchFamily="18" charset="0"/>
              </a:rPr>
              <a:t>评估部位及顺序</a:t>
            </a:r>
            <a:endParaRPr lang="en-US" altLang="zh-CN" dirty="0" smtClean="0">
              <a:latin typeface="Times New Roman" pitchFamily="18" charset="0"/>
            </a:endParaRPr>
          </a:p>
          <a:p>
            <a:pPr lvl="2"/>
            <a:r>
              <a:rPr lang="zh-CN" altLang="en-US" dirty="0" smtClean="0">
                <a:latin typeface="Times New Roman" pitchFamily="18" charset="0"/>
                <a:ea typeface="华文新魏" pitchFamily="2" charset="-122"/>
              </a:rPr>
              <a:t>颌下→颈部→锁骨上窝→腋窝→腹股沟</a:t>
            </a:r>
            <a:endParaRPr lang="en-US" altLang="zh-CN" dirty="0" smtClean="0">
              <a:latin typeface="Times New Roman" pitchFamily="18" charset="0"/>
              <a:ea typeface="华文新魏" pitchFamily="2" charset="-122"/>
            </a:endParaRP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评估方法</a:t>
            </a:r>
          </a:p>
          <a:p>
            <a:pPr lvl="2" eaLnBrk="1" hangingPunct="1"/>
            <a:r>
              <a:rPr dirty="0" smtClean="0">
                <a:latin typeface="Times New Roman" pitchFamily="18" charset="0"/>
                <a:ea typeface="华文新魏" pitchFamily="2" charset="-122"/>
              </a:rPr>
              <a:t>滑动触诊</a:t>
            </a:r>
            <a:endParaRPr dirty="0">
              <a:latin typeface="Times New Roman" pitchFamily="18" charset="0"/>
              <a:ea typeface="华文新魏" pitchFamily="2" charset="-122"/>
            </a:endParaRPr>
          </a:p>
          <a:p>
            <a:pPr lvl="1"/>
            <a:r>
              <a:rPr lang="zh-CN" altLang="en-US" dirty="0" smtClean="0">
                <a:latin typeface="Times New Roman" pitchFamily="18" charset="0"/>
              </a:rPr>
              <a:t>评估内容</a:t>
            </a:r>
            <a:endParaRPr lang="en-US" altLang="zh-CN" dirty="0" smtClean="0">
              <a:latin typeface="Times New Roman" pitchFamily="18" charset="0"/>
            </a:endParaRPr>
          </a:p>
          <a:p>
            <a:pPr lvl="2"/>
            <a:r>
              <a:rPr dirty="0" smtClean="0">
                <a:latin typeface="Times New Roman" pitchFamily="18" charset="0"/>
                <a:ea typeface="华文新魏" pitchFamily="2" charset="-122"/>
              </a:rPr>
              <a:t>大小</a:t>
            </a:r>
            <a:r>
              <a:rPr dirty="0">
                <a:latin typeface="Times New Roman" pitchFamily="18" charset="0"/>
                <a:ea typeface="华文新魏" pitchFamily="2" charset="-122"/>
              </a:rPr>
              <a:t>、数目、压痛、软硬度、局部红肿、活动度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7" descr="颈部淋巴结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5190" y="1214422"/>
            <a:ext cx="1928810" cy="154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锁骨淋巴结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996952"/>
            <a:ext cx="1078102" cy="100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颌下淋巴结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996952"/>
            <a:ext cx="988012" cy="97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三、淋巴结评估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itchFamily="18" charset="0"/>
              </a:rPr>
              <a:t>临床意义</a:t>
            </a:r>
            <a:endParaRPr lang="en-US" altLang="zh-CN" dirty="0" smtClean="0">
              <a:latin typeface="Times New Roman" pitchFamily="18" charset="0"/>
            </a:endParaRP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根据引流区域寻找原发病灶</a:t>
            </a:r>
          </a:p>
          <a:p>
            <a:pPr lvl="1" eaLnBrk="1" hangingPunct="1"/>
            <a:r>
              <a:rPr dirty="0" smtClean="0">
                <a:latin typeface="Times New Roman" pitchFamily="18" charset="0"/>
              </a:rPr>
              <a:t>常见病因</a:t>
            </a:r>
            <a:endParaRPr lang="en-US" dirty="0" smtClean="0">
              <a:latin typeface="Times New Roman" pitchFamily="18" charset="0"/>
            </a:endParaRPr>
          </a:p>
          <a:p>
            <a:pPr lvl="2" eaLnBrk="1" hangingPunct="1"/>
            <a:r>
              <a:rPr dirty="0" smtClean="0">
                <a:latin typeface="Times New Roman" pitchFamily="18" charset="0"/>
              </a:rPr>
              <a:t>局限性淋巴结肿大</a:t>
            </a:r>
            <a:endParaRPr lang="en-US" dirty="0" smtClean="0">
              <a:latin typeface="Times New Roman" pitchFamily="18" charset="0"/>
            </a:endParaRPr>
          </a:p>
          <a:p>
            <a:pPr lvl="3" eaLnBrk="1" hangingPunct="1"/>
            <a:r>
              <a:rPr dirty="0" smtClean="0">
                <a:latin typeface="Times New Roman" pitchFamily="18" charset="0"/>
              </a:rPr>
              <a:t>非特异性淋巴结炎</a:t>
            </a:r>
            <a:r>
              <a:rPr dirty="0">
                <a:latin typeface="Times New Roman" pitchFamily="18" charset="0"/>
              </a:rPr>
              <a:t>、淋巴结结核、肿瘤转移</a:t>
            </a:r>
          </a:p>
          <a:p>
            <a:pPr lvl="2" eaLnBrk="1" hangingPunct="1"/>
            <a:r>
              <a:rPr dirty="0">
                <a:latin typeface="Times New Roman" pitchFamily="18" charset="0"/>
              </a:rPr>
              <a:t>全身淋巴结肿大</a:t>
            </a:r>
          </a:p>
          <a:p>
            <a:pPr lvl="3" eaLnBrk="1" hangingPunct="1"/>
            <a:r>
              <a:rPr dirty="0">
                <a:latin typeface="Times New Roman" pitchFamily="18" charset="0"/>
              </a:rPr>
              <a:t>淋巴腺炎、淋巴瘤、白血病等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（三）发育与体型</a:t>
            </a: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发育</a:t>
            </a:r>
            <a:endParaRPr lang="en-US" altLang="zh-CN" dirty="0" smtClean="0">
              <a:latin typeface="Times New Roman" pitchFamily="18" charset="0"/>
            </a:endParaRPr>
          </a:p>
          <a:p>
            <a:pPr lvl="2" eaLnBrk="1" hangingPunct="1"/>
            <a:r>
              <a:rPr lang="zh-CN" altLang="en-US" dirty="0" smtClean="0">
                <a:latin typeface="Times New Roman" pitchFamily="18" charset="0"/>
              </a:rPr>
              <a:t>年龄</a:t>
            </a:r>
            <a:r>
              <a:rPr lang="zh-CN" altLang="en-US" dirty="0">
                <a:latin typeface="Times New Roman" pitchFamily="18" charset="0"/>
              </a:rPr>
              <a:t>与智力、体格成长状态的关系</a:t>
            </a:r>
          </a:p>
          <a:p>
            <a:pPr lvl="2" eaLnBrk="1" hangingPunct="1"/>
            <a:r>
              <a:rPr lang="zh-CN" altLang="en-US" dirty="0">
                <a:latin typeface="Times New Roman" pitchFamily="18" charset="0"/>
              </a:rPr>
              <a:t>成人体格发育正常的常用</a:t>
            </a:r>
            <a:r>
              <a:rPr lang="zh-CN" altLang="en-US" dirty="0" smtClean="0">
                <a:latin typeface="Times New Roman" pitchFamily="18" charset="0"/>
              </a:rPr>
              <a:t>指标</a:t>
            </a:r>
            <a:endParaRPr lang="en-US" altLang="zh-CN" dirty="0" smtClean="0">
              <a:latin typeface="Times New Roman" pitchFamily="18" charset="0"/>
            </a:endParaRPr>
          </a:p>
          <a:p>
            <a:pPr lvl="3" eaLnBrk="1" hangingPunct="1"/>
            <a:r>
              <a:rPr lang="zh-CN" altLang="en-US" dirty="0">
                <a:latin typeface="Times New Roman" pitchFamily="18" charset="0"/>
              </a:rPr>
              <a:t>头部的</a:t>
            </a:r>
            <a:r>
              <a:rPr lang="zh-CN" altLang="en-US" dirty="0" smtClean="0">
                <a:latin typeface="Times New Roman" pitchFamily="18" charset="0"/>
              </a:rPr>
              <a:t>长度为</a:t>
            </a:r>
            <a:r>
              <a:rPr lang="zh-CN" altLang="en-US" dirty="0">
                <a:latin typeface="Times New Roman" pitchFamily="18" charset="0"/>
              </a:rPr>
              <a:t>身高的</a:t>
            </a:r>
            <a:r>
              <a:rPr lang="en-US" altLang="zh-CN" dirty="0" smtClean="0">
                <a:latin typeface="Times New Roman" pitchFamily="18" charset="0"/>
              </a:rPr>
              <a:t>1/8</a:t>
            </a:r>
            <a:r>
              <a:rPr lang="zh-CN" altLang="en-US" dirty="0" smtClean="0">
                <a:latin typeface="Times New Roman" pitchFamily="18" charset="0"/>
              </a:rPr>
              <a:t>～</a:t>
            </a:r>
            <a:r>
              <a:rPr lang="en-US" altLang="zh-CN" dirty="0" smtClean="0">
                <a:latin typeface="Times New Roman" pitchFamily="18" charset="0"/>
              </a:rPr>
              <a:t>1/7</a:t>
            </a:r>
            <a:r>
              <a:rPr lang="zh-CN" altLang="en-US" dirty="0" smtClean="0">
                <a:latin typeface="Times New Roman" pitchFamily="18" charset="0"/>
              </a:rPr>
              <a:t>；</a:t>
            </a:r>
            <a:endParaRPr lang="zh-CN" altLang="en-US" dirty="0">
              <a:latin typeface="Times New Roman" pitchFamily="18" charset="0"/>
            </a:endParaRPr>
          </a:p>
          <a:p>
            <a:pPr lvl="3" eaLnBrk="1" hangingPunct="1"/>
            <a:r>
              <a:rPr lang="zh-CN" altLang="en-US" dirty="0">
                <a:latin typeface="Times New Roman" pitchFamily="18" charset="0"/>
              </a:rPr>
              <a:t>胸围约为身高的</a:t>
            </a:r>
            <a:r>
              <a:rPr lang="en-US" altLang="zh-CN" dirty="0">
                <a:latin typeface="Times New Roman" pitchFamily="18" charset="0"/>
              </a:rPr>
              <a:t>1/2</a:t>
            </a:r>
            <a:r>
              <a:rPr lang="zh-CN" altLang="en-US" dirty="0">
                <a:latin typeface="Times New Roman" pitchFamily="18" charset="0"/>
              </a:rPr>
              <a:t>；</a:t>
            </a:r>
          </a:p>
          <a:p>
            <a:pPr lvl="3" eaLnBrk="1" hangingPunct="1"/>
            <a:r>
              <a:rPr lang="zh-CN" altLang="en-US" dirty="0">
                <a:latin typeface="Times New Roman" pitchFamily="18" charset="0"/>
              </a:rPr>
              <a:t>双上肢展开后，左右手指端的距离约等于身高；</a:t>
            </a:r>
          </a:p>
          <a:p>
            <a:pPr lvl="3" eaLnBrk="1" hangingPunct="1"/>
            <a:r>
              <a:rPr lang="zh-CN" altLang="en-US" dirty="0">
                <a:latin typeface="Times New Roman" pitchFamily="18" charset="0"/>
              </a:rPr>
              <a:t>坐高约等于下肢的长度。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体型</a:t>
            </a:r>
            <a:endParaRPr lang="en-US" altLang="zh-CN" dirty="0" smtClean="0">
              <a:latin typeface="Times New Roman" pitchFamily="18" charset="0"/>
            </a:endParaRPr>
          </a:p>
          <a:p>
            <a:pPr lvl="2" eaLnBrk="1" hangingPunct="1"/>
            <a:r>
              <a:rPr lang="zh-CN" altLang="en-US" dirty="0" smtClean="0">
                <a:latin typeface="Times New Roman" pitchFamily="18" charset="0"/>
              </a:rPr>
              <a:t>无力</a:t>
            </a:r>
            <a:r>
              <a:rPr lang="zh-CN" altLang="en-US" dirty="0">
                <a:latin typeface="Times New Roman" pitchFamily="18" charset="0"/>
              </a:rPr>
              <a:t>型（瘦长型）</a:t>
            </a:r>
          </a:p>
          <a:p>
            <a:pPr lvl="2" eaLnBrk="1" hangingPunct="1"/>
            <a:r>
              <a:rPr lang="zh-CN" altLang="en-US" dirty="0">
                <a:latin typeface="Times New Roman" pitchFamily="18" charset="0"/>
              </a:rPr>
              <a:t>超力型（矮胖型）</a:t>
            </a:r>
          </a:p>
          <a:p>
            <a:pPr lvl="2" eaLnBrk="1" hangingPunct="1"/>
            <a:r>
              <a:rPr lang="zh-CN" altLang="en-US" dirty="0">
                <a:latin typeface="Times New Roman" pitchFamily="18" charset="0"/>
              </a:rPr>
              <a:t>正力型（均称型）</a:t>
            </a: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生长发育异常</a:t>
            </a:r>
          </a:p>
          <a:p>
            <a:pPr lvl="2" eaLnBrk="1" hangingPunct="1"/>
            <a:r>
              <a:rPr lang="zh-CN" altLang="en-US" dirty="0">
                <a:latin typeface="Times New Roman" pitchFamily="18" charset="0"/>
              </a:rPr>
              <a:t>内分泌系统疾病、营养缺乏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dirty="0"/>
              <a:t>（四）</a:t>
            </a:r>
            <a:r>
              <a:rPr dirty="0" smtClean="0"/>
              <a:t>营养状态</a:t>
            </a:r>
            <a:endParaRPr lang="en-US" dirty="0" smtClean="0"/>
          </a:p>
          <a:p>
            <a:pPr lvl="1" eaLnBrk="1" hangingPunct="1">
              <a:buNone/>
            </a:pPr>
            <a:r>
              <a:rPr lang="en-US" altLang="zh-CN" dirty="0" smtClean="0">
                <a:latin typeface="Times New Roman" pitchFamily="18" charset="0"/>
              </a:rPr>
              <a:t>——</a:t>
            </a:r>
            <a:r>
              <a:rPr lang="zh-CN" altLang="en-US" sz="2400" dirty="0" smtClean="0">
                <a:latin typeface="Times New Roman" pitchFamily="18" charset="0"/>
              </a:rPr>
              <a:t>是判断健康状况及疾病严重程度的重要指标之一</a:t>
            </a:r>
            <a:endParaRPr lang="zh-CN" altLang="en-US" dirty="0" smtClean="0">
              <a:latin typeface="Times New Roman" pitchFamily="18" charset="0"/>
            </a:endParaRPr>
          </a:p>
          <a:p>
            <a:pPr lvl="1" eaLnBrk="1" hangingPunct="1"/>
            <a:r>
              <a:rPr lang="zh-CN" altLang="en-US" dirty="0" smtClean="0">
                <a:latin typeface="Times New Roman" pitchFamily="18" charset="0"/>
              </a:rPr>
              <a:t>判断方法</a:t>
            </a:r>
            <a:endParaRPr lang="en-US" altLang="zh-CN" dirty="0" smtClean="0">
              <a:latin typeface="Times New Roman" pitchFamily="18" charset="0"/>
            </a:endParaRPr>
          </a:p>
          <a:p>
            <a:pPr marL="1371600" lvl="2" indent="-514350" eaLnBrk="1" hangingPunct="1">
              <a:buClrTx/>
              <a:buFont typeface="+mj-lt"/>
              <a:buAutoNum type="arabicPeriod"/>
            </a:pPr>
            <a:r>
              <a:rPr lang="zh-CN" altLang="en-US" dirty="0">
                <a:latin typeface="Times New Roman" pitchFamily="18" charset="0"/>
              </a:rPr>
              <a:t>综合判断</a:t>
            </a:r>
            <a:endParaRPr lang="en-US" altLang="en-US" dirty="0">
              <a:latin typeface="Times New Roman" pitchFamily="18" charset="0"/>
            </a:endParaRPr>
          </a:p>
          <a:p>
            <a:pPr lvl="3" eaLnBrk="1" hangingPunct="1"/>
            <a:r>
              <a:rPr lang="zh-CN" altLang="en-US" dirty="0" smtClean="0">
                <a:latin typeface="Times New Roman" pitchFamily="18" charset="0"/>
              </a:rPr>
              <a:t>根据</a:t>
            </a:r>
            <a:r>
              <a:rPr dirty="0"/>
              <a:t>皮肤、黏膜、皮下脂肪、肌肉、</a:t>
            </a:r>
            <a:r>
              <a:rPr dirty="0" smtClean="0"/>
              <a:t>毛发的发育情况综合判断</a:t>
            </a:r>
            <a:endParaRPr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423349"/>
              </p:ext>
            </p:extLst>
          </p:nvPr>
        </p:nvGraphicFramePr>
        <p:xfrm>
          <a:off x="500034" y="4232804"/>
          <a:ext cx="8305800" cy="2220532"/>
        </p:xfrm>
        <a:graphic>
          <a:graphicData uri="http://schemas.openxmlformats.org/drawingml/2006/table">
            <a:tbl>
              <a:tblPr/>
              <a:tblGrid>
                <a:gridCol w="1606550"/>
                <a:gridCol w="1608138"/>
                <a:gridCol w="88900"/>
                <a:gridCol w="90487"/>
                <a:gridCol w="1428750"/>
                <a:gridCol w="1517650"/>
                <a:gridCol w="984250"/>
                <a:gridCol w="87313"/>
                <a:gridCol w="893762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49" charset="-122"/>
                          <a:ea typeface="黑体" pitchFamily="49" charset="-122"/>
                        </a:rPr>
                        <a:t>皮肤黏膜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49" charset="-122"/>
                          <a:ea typeface="黑体" pitchFamily="49" charset="-122"/>
                        </a:rPr>
                        <a:t>皮肤弹性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49" charset="-122"/>
                          <a:ea typeface="黑体" pitchFamily="49" charset="-122"/>
                        </a:rPr>
                        <a:t>皮下脂肪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49" charset="-122"/>
                          <a:ea typeface="黑体" pitchFamily="49" charset="-122"/>
                        </a:rPr>
                        <a:t>肌肉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49" charset="-122"/>
                          <a:ea typeface="黑体" pitchFamily="49" charset="-122"/>
                        </a:rPr>
                        <a:t>毛发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营养良好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红润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有光泽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良好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丰满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有弹性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丰满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结实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润泽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营养中等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介于两者之间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华文细黑" pitchFamily="2" charset="-122"/>
                          <a:ea typeface="华文细黑" pitchFamily="2" charset="-122"/>
                        </a:rPr>
                        <a:t>营养不良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干燥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无光泽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减低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菲薄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松弛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无力</a:t>
                      </a:r>
                    </a:p>
                  </a:txBody>
                  <a:tcPr marL="38100" marR="38100" marT="19050" marB="1905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华文行楷" pitchFamily="2" charset="-122"/>
                        </a:rPr>
                        <a:t>稀疏</a:t>
                      </a:r>
                    </a:p>
                  </a:txBody>
                  <a:tcPr marL="38100" marR="38100" marT="19050" marB="1905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60475" lvl="2" indent="-403225" eaLnBrk="1" hangingPunct="1">
              <a:buClrTx/>
              <a:buFont typeface="Wingdings" pitchFamily="2" charset="2"/>
              <a:buAutoNum type="arabicPeriod" startAt="2"/>
            </a:pPr>
            <a:r>
              <a:rPr dirty="0" smtClean="0">
                <a:latin typeface="Times New Roman" pitchFamily="18" charset="0"/>
              </a:rPr>
              <a:t>身高与体重的关系</a:t>
            </a:r>
            <a:endParaRPr lang="en-US" dirty="0" smtClean="0">
              <a:latin typeface="Times New Roman" pitchFamily="18" charset="0"/>
            </a:endParaRPr>
          </a:p>
          <a:p>
            <a:pPr marL="1314450" lvl="3" indent="0" eaLnBrk="1" hangingPunct="1">
              <a:buNone/>
            </a:pPr>
            <a:r>
              <a:rPr lang="en-US" altLang="zh-CN" dirty="0">
                <a:latin typeface="Times New Roman" pitchFamily="18" charset="0"/>
              </a:rPr>
              <a:t>(1</a:t>
            </a:r>
            <a:r>
              <a:rPr lang="en-US" altLang="zh-CN" dirty="0" smtClean="0">
                <a:latin typeface="Times New Roman" pitchFamily="18" charset="0"/>
              </a:rPr>
              <a:t>)</a:t>
            </a:r>
            <a:r>
              <a:rPr lang="zh-CN" altLang="en-US" dirty="0" smtClean="0">
                <a:latin typeface="Times New Roman" pitchFamily="18" charset="0"/>
              </a:rPr>
              <a:t>标准</a:t>
            </a:r>
            <a:r>
              <a:rPr lang="zh-CN" altLang="en-US" dirty="0">
                <a:latin typeface="Times New Roman" pitchFamily="18" charset="0"/>
              </a:rPr>
              <a:t>体重</a:t>
            </a:r>
            <a:r>
              <a:rPr lang="en-US" altLang="zh-CN" dirty="0">
                <a:latin typeface="Times New Roman" pitchFamily="18" charset="0"/>
              </a:rPr>
              <a:t>(kg</a:t>
            </a:r>
            <a:r>
              <a:rPr lang="en-US" altLang="zh-CN" dirty="0" smtClean="0">
                <a:latin typeface="Times New Roman" pitchFamily="18" charset="0"/>
              </a:rPr>
              <a:t>)</a:t>
            </a:r>
          </a:p>
          <a:p>
            <a:pPr marL="1789113" lvl="4" indent="-204788" eaLnBrk="1" hangingPunct="1"/>
            <a:r>
              <a:rPr lang="zh-CN" altLang="en-US" dirty="0" smtClean="0">
                <a:latin typeface="Times New Roman" pitchFamily="18" charset="0"/>
              </a:rPr>
              <a:t>肥胖：高</a:t>
            </a:r>
            <a:r>
              <a:rPr lang="en-US" altLang="zh-CN" dirty="0">
                <a:latin typeface="Times New Roman" pitchFamily="18" charset="0"/>
              </a:rPr>
              <a:t>20</a:t>
            </a:r>
            <a:r>
              <a:rPr lang="en-US" altLang="zh-CN" dirty="0" smtClean="0">
                <a:latin typeface="Times New Roman" pitchFamily="18" charset="0"/>
              </a:rPr>
              <a:t>%</a:t>
            </a:r>
            <a:r>
              <a:rPr lang="zh-CN" altLang="en-US" dirty="0" smtClean="0">
                <a:latin typeface="Times New Roman" pitchFamily="18" charset="0"/>
              </a:rPr>
              <a:t>以上</a:t>
            </a:r>
            <a:endParaRPr lang="en-US" altLang="zh-CN" dirty="0" smtClean="0">
              <a:latin typeface="Times New Roman" pitchFamily="18" charset="0"/>
            </a:endParaRPr>
          </a:p>
          <a:p>
            <a:pPr marL="1789113" lvl="4" indent="-204788" eaLnBrk="1" hangingPunct="1"/>
            <a:r>
              <a:rPr lang="zh-CN" altLang="en-US" dirty="0" smtClean="0">
                <a:latin typeface="Times New Roman" pitchFamily="18" charset="0"/>
              </a:rPr>
              <a:t>消瘦：低</a:t>
            </a:r>
            <a:r>
              <a:rPr lang="en-US" altLang="zh-CN" dirty="0">
                <a:latin typeface="Times New Roman" pitchFamily="18" charset="0"/>
              </a:rPr>
              <a:t>10</a:t>
            </a:r>
            <a:r>
              <a:rPr lang="en-US" altLang="zh-CN" dirty="0" smtClean="0">
                <a:latin typeface="Times New Roman" pitchFamily="18" charset="0"/>
              </a:rPr>
              <a:t>%</a:t>
            </a:r>
            <a:r>
              <a:rPr lang="zh-CN" altLang="en-US" dirty="0" smtClean="0">
                <a:latin typeface="Times New Roman" pitchFamily="18" charset="0"/>
              </a:rPr>
              <a:t>以上</a:t>
            </a:r>
            <a:endParaRPr lang="en-US" altLang="zh-CN" dirty="0">
              <a:latin typeface="Times New Roman" pitchFamily="18" charset="0"/>
            </a:endParaRPr>
          </a:p>
          <a:p>
            <a:pPr marL="1314450" lvl="3" indent="0" eaLnBrk="1" hangingPunct="1">
              <a:buNone/>
            </a:pPr>
            <a:r>
              <a:rPr lang="en-US" altLang="zh-CN" dirty="0">
                <a:latin typeface="Times New Roman" pitchFamily="18" charset="0"/>
              </a:rPr>
              <a:t>(2</a:t>
            </a:r>
            <a:r>
              <a:rPr lang="en-US" altLang="zh-CN" dirty="0" smtClean="0">
                <a:latin typeface="Times New Roman" pitchFamily="18" charset="0"/>
              </a:rPr>
              <a:t>)</a:t>
            </a:r>
            <a:r>
              <a:rPr lang="zh-CN" altLang="en-US" dirty="0" smtClean="0">
                <a:latin typeface="Times New Roman" pitchFamily="18" charset="0"/>
              </a:rPr>
              <a:t>体重质量指数（</a:t>
            </a:r>
            <a:r>
              <a:rPr lang="en-US" altLang="zh-CN" dirty="0" smtClean="0">
                <a:latin typeface="Times New Roman" pitchFamily="18" charset="0"/>
              </a:rPr>
              <a:t>BMI</a:t>
            </a:r>
            <a:r>
              <a:rPr lang="zh-CN" altLang="en-US" dirty="0" smtClean="0">
                <a:latin typeface="Times New Roman" pitchFamily="18" charset="0"/>
              </a:rPr>
              <a:t>）</a:t>
            </a:r>
            <a:r>
              <a:rPr lang="en-US" altLang="zh-CN" dirty="0" smtClean="0">
                <a:latin typeface="Times New Roman" pitchFamily="18" charset="0"/>
              </a:rPr>
              <a:t>=</a:t>
            </a:r>
            <a:r>
              <a:rPr lang="zh-CN" altLang="en-US" dirty="0" smtClean="0">
                <a:latin typeface="Times New Roman" pitchFamily="18" charset="0"/>
              </a:rPr>
              <a:t>体重</a:t>
            </a:r>
            <a:r>
              <a:rPr lang="en-US" altLang="zh-CN" dirty="0">
                <a:latin typeface="Times New Roman" pitchFamily="18" charset="0"/>
              </a:rPr>
              <a:t>(kg</a:t>
            </a:r>
            <a:r>
              <a:rPr lang="en-US" altLang="zh-CN" dirty="0" smtClean="0">
                <a:latin typeface="Times New Roman" pitchFamily="18" charset="0"/>
              </a:rPr>
              <a:t>)/</a:t>
            </a:r>
            <a:r>
              <a:rPr lang="zh-CN" altLang="en-US" dirty="0" smtClean="0">
                <a:latin typeface="Times New Roman" pitchFamily="18" charset="0"/>
              </a:rPr>
              <a:t>身高</a:t>
            </a:r>
            <a:r>
              <a:rPr lang="en-US" altLang="zh-CN" dirty="0">
                <a:latin typeface="Times New Roman" pitchFamily="18" charset="0"/>
              </a:rPr>
              <a:t>(m</a:t>
            </a:r>
            <a:r>
              <a:rPr lang="en-US" altLang="zh-CN" baseline="30000" dirty="0">
                <a:latin typeface="Times New Roman" pitchFamily="18" charset="0"/>
              </a:rPr>
              <a:t>2</a:t>
            </a:r>
            <a:r>
              <a:rPr lang="en-US" altLang="zh-CN" dirty="0">
                <a:latin typeface="Times New Roman" pitchFamily="18" charset="0"/>
              </a:rPr>
              <a:t>)</a:t>
            </a:r>
          </a:p>
          <a:p>
            <a:pPr marL="1881188" lvl="4" indent="-261938" algn="just" eaLnBrk="1" hangingPunct="1"/>
            <a:r>
              <a:rPr lang="zh-CN" altLang="en-US" dirty="0" smtClean="0">
                <a:latin typeface="Times New Roman" pitchFamily="18" charset="0"/>
              </a:rPr>
              <a:t>体重过低：＜</a:t>
            </a:r>
            <a:r>
              <a:rPr lang="en-US" altLang="zh-CN" dirty="0">
                <a:latin typeface="Times New Roman" pitchFamily="18" charset="0"/>
              </a:rPr>
              <a:t>18.5</a:t>
            </a:r>
          </a:p>
          <a:p>
            <a:pPr marL="1881188" lvl="4" indent="-261938" algn="just" eaLnBrk="1" hangingPunct="1"/>
            <a:r>
              <a:rPr lang="zh-CN" altLang="en-US" dirty="0" smtClean="0">
                <a:latin typeface="Times New Roman" pitchFamily="18" charset="0"/>
              </a:rPr>
              <a:t>超重：</a:t>
            </a:r>
            <a:r>
              <a:rPr lang="zh-CN" altLang="en-US" dirty="0" smtClean="0">
                <a:latin typeface="宋体"/>
                <a:ea typeface="宋体"/>
              </a:rPr>
              <a:t>≥</a:t>
            </a:r>
            <a:r>
              <a:rPr lang="zh-CN" altLang="en-US" dirty="0" smtClean="0">
                <a:latin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</a:rPr>
              <a:t>24</a:t>
            </a:r>
          </a:p>
          <a:p>
            <a:pPr marL="1881188" lvl="4" indent="-261938" algn="just" eaLnBrk="1" hangingPunct="1"/>
            <a:r>
              <a:rPr lang="zh-CN" altLang="en-US" dirty="0" smtClean="0">
                <a:latin typeface="Times New Roman" pitchFamily="18" charset="0"/>
              </a:rPr>
              <a:t>肥胖：</a:t>
            </a:r>
            <a:r>
              <a:rPr lang="zh-CN" altLang="en-US" dirty="0" smtClean="0">
                <a:latin typeface="宋体"/>
                <a:ea typeface="宋体"/>
              </a:rPr>
              <a:t>≥</a:t>
            </a:r>
            <a:r>
              <a:rPr lang="zh-CN" altLang="en-US" dirty="0" smtClean="0">
                <a:latin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</a:rPr>
              <a:t>28</a:t>
            </a:r>
            <a:endParaRPr lang="zh-CN" altLang="en-US" dirty="0" smtClean="0">
              <a:latin typeface="Times New Roman" pitchFamily="18" charset="0"/>
            </a:endParaRPr>
          </a:p>
          <a:p>
            <a:pPr marL="1260475" lvl="2" indent="-403225" eaLnBrk="1" hangingPunct="1">
              <a:buClrTx/>
              <a:buFont typeface="Wingdings" pitchFamily="2" charset="2"/>
              <a:buAutoNum type="arabicPeriod" startAt="2"/>
            </a:pPr>
            <a:r>
              <a:rPr dirty="0" smtClean="0">
                <a:latin typeface="Times New Roman" pitchFamily="18" charset="0"/>
              </a:rPr>
              <a:t>皮下脂肪厚度</a:t>
            </a:r>
            <a:endParaRPr dirty="0">
              <a:latin typeface="Times New Roman" pitchFamily="18" charset="0"/>
            </a:endParaRPr>
          </a:p>
          <a:p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285860"/>
            <a:ext cx="3565307" cy="164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皮下脂肪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07180" y="4841137"/>
            <a:ext cx="197042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G:\截图\新图片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1087" y="4828980"/>
            <a:ext cx="142029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600"/>
              </a:spcBef>
            </a:pPr>
            <a:r>
              <a:rPr lang="zh-CN" altLang="en-US" dirty="0" smtClean="0"/>
              <a:t>营养不良的常见病因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dirty="0"/>
              <a:t>营养不足</a:t>
            </a:r>
            <a:endParaRPr lang="en-US" altLang="zh-CN" dirty="0"/>
          </a:p>
          <a:p>
            <a:pPr lvl="3">
              <a:spcBef>
                <a:spcPts val="600"/>
              </a:spcBef>
            </a:pPr>
            <a:r>
              <a:rPr dirty="0"/>
              <a:t>摄入不足</a:t>
            </a:r>
            <a:endParaRPr lang="en-US" altLang="zh-CN" dirty="0"/>
          </a:p>
          <a:p>
            <a:pPr lvl="3">
              <a:spcBef>
                <a:spcPts val="600"/>
              </a:spcBef>
            </a:pPr>
            <a:r>
              <a:rPr dirty="0"/>
              <a:t>消化吸收功能障碍</a:t>
            </a:r>
            <a:endParaRPr lang="en-US" altLang="zh-CN" dirty="0"/>
          </a:p>
          <a:p>
            <a:pPr lvl="3">
              <a:spcBef>
                <a:spcPts val="600"/>
              </a:spcBef>
            </a:pPr>
            <a:r>
              <a:rPr dirty="0"/>
              <a:t>消耗增加</a:t>
            </a:r>
            <a:endParaRPr lang="en-US" altLang="zh-CN" dirty="0"/>
          </a:p>
          <a:p>
            <a:pPr lvl="2">
              <a:spcBef>
                <a:spcPts val="600"/>
              </a:spcBef>
            </a:pPr>
            <a:r>
              <a:rPr dirty="0"/>
              <a:t>营养过度</a:t>
            </a:r>
            <a:endParaRPr lang="en-US" altLang="zh-CN" dirty="0"/>
          </a:p>
          <a:p>
            <a:pPr lvl="3">
              <a:spcBef>
                <a:spcPts val="600"/>
              </a:spcBef>
            </a:pPr>
            <a:r>
              <a:rPr dirty="0"/>
              <a:t>单纯性肥胖</a:t>
            </a:r>
            <a:endParaRPr lang="en-US" altLang="zh-CN" dirty="0"/>
          </a:p>
          <a:p>
            <a:pPr lvl="3">
              <a:spcBef>
                <a:spcPts val="600"/>
              </a:spcBef>
            </a:pPr>
            <a:r>
              <a:rPr dirty="0" smtClean="0"/>
              <a:t>继发性肥胖</a:t>
            </a:r>
            <a:endParaRPr sz="3200" dirty="0">
              <a:solidFill>
                <a:srgbClr val="1D1496"/>
              </a:solidFill>
              <a:latin typeface="Times New Roman" pitchFamily="18" charset="0"/>
              <a:cs typeface="+mn-cs"/>
            </a:endParaRPr>
          </a:p>
          <a:p>
            <a:pPr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一、全身状态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zh-CN" altLang="en-US" dirty="0" smtClean="0"/>
              <a:t>（五）意识状态</a:t>
            </a:r>
          </a:p>
          <a:p>
            <a:pPr lvl="1" eaLnBrk="1" hangingPunct="1"/>
            <a:r>
              <a:rPr lang="zh-CN" altLang="en-US" dirty="0" smtClean="0"/>
              <a:t>正常人</a:t>
            </a:r>
          </a:p>
          <a:p>
            <a:pPr lvl="2" eaLnBrk="1" hangingPunct="1"/>
            <a:r>
              <a:rPr lang="zh-CN" altLang="en-US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</a:rPr>
              <a:t>意识</a:t>
            </a:r>
            <a:r>
              <a:rPr lang="zh-CN" altLang="en-US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</a:rPr>
              <a:t>清晰、</a:t>
            </a:r>
            <a:r>
              <a:rPr lang="zh-CN" altLang="en-US" dirty="0" smtClean="0">
                <a:solidFill>
                  <a:srgbClr val="1D1496"/>
                </a:solidFill>
                <a:latin typeface="楷体_GB2312" pitchFamily="49" charset="-122"/>
                <a:ea typeface="楷体_GB2312" pitchFamily="49" charset="-122"/>
              </a:rPr>
              <a:t>定向力正常、反应敏捷精确、思维和情感正常、语言流畅准确</a:t>
            </a:r>
          </a:p>
          <a:p>
            <a:pPr lvl="1" eaLnBrk="1" hangingPunct="1">
              <a:lnSpc>
                <a:spcPct val="100000"/>
              </a:lnSpc>
            </a:pPr>
            <a:r>
              <a:rPr lang="zh-CN" altLang="en-US" dirty="0" smtClean="0"/>
              <a:t>意识障碍</a:t>
            </a:r>
          </a:p>
          <a:p>
            <a:pPr lvl="2" eaLnBrk="1" hangingPunct="1">
              <a:lnSpc>
                <a:spcPct val="100000"/>
              </a:lnSpc>
            </a:pPr>
            <a:r>
              <a:rPr lang="zh-CN" altLang="en-US" dirty="0" smtClean="0"/>
              <a:t>对周围环境及自身状态的识别和觉察能力障碍的精神状态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Pages>0</Pages>
  <Words>1464</Words>
  <Characters>0</Characters>
  <Application>Microsoft Office PowerPoint</Application>
  <DocSecurity>0</DocSecurity>
  <PresentationFormat>全屏显示(4:3)</PresentationFormat>
  <Lines>0</Lines>
  <Paragraphs>413</Paragraphs>
  <Slides>35</Slides>
  <Notes>2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课件模板</vt:lpstr>
      <vt:lpstr>第二节 一般评估</vt:lpstr>
      <vt:lpstr>一般评估的主要内容</vt:lpstr>
      <vt:lpstr>一、全身状态</vt:lpstr>
      <vt:lpstr>一、全身状态</vt:lpstr>
      <vt:lpstr>一、全身状态</vt:lpstr>
      <vt:lpstr>一、全身状态</vt:lpstr>
      <vt:lpstr>一、全身状态</vt:lpstr>
      <vt:lpstr>一、全身状态</vt:lpstr>
      <vt:lpstr>一、全身状态</vt:lpstr>
      <vt:lpstr>幻灯片 10</vt:lpstr>
      <vt:lpstr>觉醒状态改变为主的意识障碍</vt:lpstr>
      <vt:lpstr>幻灯片 12</vt:lpstr>
      <vt:lpstr>幻灯片 13</vt:lpstr>
      <vt:lpstr>一、全身状态</vt:lpstr>
      <vt:lpstr>一、全身状态</vt:lpstr>
      <vt:lpstr>一、全身状态</vt:lpstr>
      <vt:lpstr>一、全身状态</vt:lpstr>
      <vt:lpstr>一、全身状态</vt:lpstr>
      <vt:lpstr>一、全身状态</vt:lpstr>
      <vt:lpstr>一、全身状态</vt:lpstr>
      <vt:lpstr>一、全身状态</vt:lpstr>
      <vt:lpstr>二、皮肤评估</vt:lpstr>
      <vt:lpstr>二、皮肤评估</vt:lpstr>
      <vt:lpstr>二、皮肤评估</vt:lpstr>
      <vt:lpstr>二、皮肤评估</vt:lpstr>
      <vt:lpstr>二、皮肤评估</vt:lpstr>
      <vt:lpstr>二、皮肤评估</vt:lpstr>
      <vt:lpstr>二、皮肤评估</vt:lpstr>
      <vt:lpstr>二、皮肤评估</vt:lpstr>
      <vt:lpstr>二、皮肤评估</vt:lpstr>
      <vt:lpstr>二、皮肤评估</vt:lpstr>
      <vt:lpstr>二、皮肤评估</vt:lpstr>
      <vt:lpstr>三、淋巴结评估</vt:lpstr>
      <vt:lpstr>三、淋巴结评估</vt:lpstr>
      <vt:lpstr>三、淋巴结评估</vt:lpstr>
    </vt:vector>
  </TitlesOfParts>
  <Company>pump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微软用户</cp:lastModifiedBy>
  <cp:revision>89</cp:revision>
  <cp:lastPrinted>1899-12-30T00:00:00Z</cp:lastPrinted>
  <dcterms:created xsi:type="dcterms:W3CDTF">2008-12-16T07:41:38Z</dcterms:created>
  <dcterms:modified xsi:type="dcterms:W3CDTF">2015-12-15T02:45:57Z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